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92" r:id="rId2"/>
    <p:sldId id="256" r:id="rId3"/>
    <p:sldId id="257" r:id="rId4"/>
    <p:sldId id="298" r:id="rId5"/>
    <p:sldId id="299" r:id="rId6"/>
    <p:sldId id="321" r:id="rId7"/>
    <p:sldId id="301" r:id="rId8"/>
    <p:sldId id="302" r:id="rId9"/>
    <p:sldId id="319" r:id="rId10"/>
    <p:sldId id="318" r:id="rId11"/>
    <p:sldId id="320" r:id="rId12"/>
    <p:sldId id="261" r:id="rId13"/>
    <p:sldId id="262" r:id="rId14"/>
    <p:sldId id="263" r:id="rId15"/>
    <p:sldId id="295" r:id="rId16"/>
    <p:sldId id="264" r:id="rId17"/>
    <p:sldId id="304" r:id="rId18"/>
    <p:sldId id="305" r:id="rId19"/>
    <p:sldId id="323" r:id="rId20"/>
    <p:sldId id="330" r:id="rId21"/>
    <p:sldId id="267" r:id="rId22"/>
    <p:sldId id="324" r:id="rId23"/>
    <p:sldId id="326" r:id="rId24"/>
    <p:sldId id="306" r:id="rId25"/>
    <p:sldId id="307" r:id="rId26"/>
    <p:sldId id="308" r:id="rId27"/>
    <p:sldId id="309" r:id="rId28"/>
    <p:sldId id="310" r:id="rId29"/>
    <p:sldId id="327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291" r:id="rId38"/>
  </p:sldIdLst>
  <p:sldSz cx="9144000" cy="6858000" type="screen4x3"/>
  <p:notesSz cx="7105650" cy="102362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6" autoAdjust="0"/>
    <p:restoredTop sz="87892" autoAdjust="0"/>
  </p:normalViewPr>
  <p:slideViewPr>
    <p:cSldViewPr>
      <p:cViewPr varScale="1">
        <p:scale>
          <a:sx n="102" d="100"/>
          <a:sy n="102" d="100"/>
        </p:scale>
        <p:origin x="128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115" cy="511810"/>
          </a:xfrm>
          <a:prstGeom prst="rect">
            <a:avLst/>
          </a:prstGeom>
        </p:spPr>
        <p:txBody>
          <a:bodyPr vert="horz" lIns="99094" tIns="49547" rIns="99094" bIns="49547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891" y="0"/>
            <a:ext cx="3079115" cy="511810"/>
          </a:xfrm>
          <a:prstGeom prst="rect">
            <a:avLst/>
          </a:prstGeom>
        </p:spPr>
        <p:txBody>
          <a:bodyPr vert="horz" lIns="99094" tIns="49547" rIns="99094" bIns="49547" rtlCol="0"/>
          <a:lstStyle>
            <a:lvl1pPr algn="r">
              <a:defRPr sz="1300"/>
            </a:lvl1pPr>
          </a:lstStyle>
          <a:p>
            <a:fld id="{8A70BF89-EB4C-45B9-97A3-822FFC0490EB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94" tIns="49547" rIns="99094" bIns="49547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</p:spPr>
        <p:txBody>
          <a:bodyPr vert="horz" lIns="99094" tIns="49547" rIns="99094" bIns="49547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2613"/>
            <a:ext cx="3079115" cy="511810"/>
          </a:xfrm>
          <a:prstGeom prst="rect">
            <a:avLst/>
          </a:prstGeom>
        </p:spPr>
        <p:txBody>
          <a:bodyPr vert="horz" lIns="99094" tIns="49547" rIns="99094" bIns="49547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891" y="9722613"/>
            <a:ext cx="3079115" cy="511810"/>
          </a:xfrm>
          <a:prstGeom prst="rect">
            <a:avLst/>
          </a:prstGeom>
        </p:spPr>
        <p:txBody>
          <a:bodyPr vert="horz" lIns="99094" tIns="49547" rIns="99094" bIns="49547" rtlCol="0" anchor="b"/>
          <a:lstStyle>
            <a:lvl1pPr algn="r">
              <a:defRPr sz="1300"/>
            </a:lvl1pPr>
          </a:lstStyle>
          <a:p>
            <a:fld id="{EE51B96E-F61F-4DB6-A990-7AC0DD1FFC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421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1B96E-F61F-4DB6-A990-7AC0DD1FFC8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5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232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657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928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714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97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718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043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743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781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886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918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26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712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90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310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21130" y="1279525"/>
            <a:ext cx="4263390" cy="345471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608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3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058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333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22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539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232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9F713-E591-4BAA-98DC-A77FB579BE6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22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6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52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12" Type="http://schemas.openxmlformats.org/officeDocument/2006/relationships/image" Target="../media/image4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41.png"/><Relationship Id="rId5" Type="http://schemas.openxmlformats.org/officeDocument/2006/relationships/image" Target="../media/image28.png"/><Relationship Id="rId15" Type="http://schemas.openxmlformats.org/officeDocument/2006/relationships/image" Target="../media/image55.png"/><Relationship Id="rId10" Type="http://schemas.openxmlformats.org/officeDocument/2006/relationships/image" Target="../media/image40.png"/><Relationship Id="rId4" Type="http://schemas.openxmlformats.org/officeDocument/2006/relationships/image" Target="../media/image27.png"/><Relationship Id="rId9" Type="http://schemas.openxmlformats.org/officeDocument/2006/relationships/image" Target="../media/image39.png"/><Relationship Id="rId1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54.png"/><Relationship Id="rId21" Type="http://schemas.openxmlformats.org/officeDocument/2006/relationships/image" Target="../media/image36.png"/><Relationship Id="rId34" Type="http://schemas.openxmlformats.org/officeDocument/2006/relationships/image" Target="../media/image4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41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5589240"/>
            <a:ext cx="3333135" cy="64991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电影推荐系统</a:t>
            </a:r>
            <a:r>
              <a:rPr lang="zh-CN" altLang="en-US" sz="5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283968" y="4221088"/>
            <a:ext cx="3528392" cy="1037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</a:t>
            </a:r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左元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187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52" y="1124744"/>
            <a:ext cx="7443564" cy="5306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457200" y="2909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系统数据流图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003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数据源解析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2453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电影信息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用户评分信息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电影标签信息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2" name="折角形 1"/>
          <p:cNvSpPr/>
          <p:nvPr/>
        </p:nvSpPr>
        <p:spPr>
          <a:xfrm>
            <a:off x="3745756" y="1916832"/>
            <a:ext cx="1258292" cy="1296144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movies.csv</a:t>
            </a:r>
            <a:endParaRPr lang="zh-CN" altLang="en-US"/>
          </a:p>
        </p:txBody>
      </p:sp>
      <p:sp>
        <p:nvSpPr>
          <p:cNvPr id="10" name="折角形 9"/>
          <p:cNvSpPr/>
          <p:nvPr/>
        </p:nvSpPr>
        <p:spPr>
          <a:xfrm>
            <a:off x="5401940" y="1916832"/>
            <a:ext cx="1258292" cy="1296144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ratings.csv</a:t>
            </a:r>
            <a:endParaRPr lang="zh-CN" altLang="en-US"/>
          </a:p>
        </p:txBody>
      </p:sp>
      <p:sp>
        <p:nvSpPr>
          <p:cNvPr id="11" name="折角形 10"/>
          <p:cNvSpPr/>
          <p:nvPr/>
        </p:nvSpPr>
        <p:spPr>
          <a:xfrm>
            <a:off x="6986116" y="1916832"/>
            <a:ext cx="1258292" cy="1296144"/>
          </a:xfrm>
          <a:prstGeom prst="foldedCorner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tags.csv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12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40319"/>
              </p:ext>
            </p:extLst>
          </p:nvPr>
        </p:nvGraphicFramePr>
        <p:xfrm>
          <a:off x="251519" y="1628800"/>
          <a:ext cx="8784977" cy="419025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66231">
                  <a:extLst>
                    <a:ext uri="{9D8B030D-6E8A-4147-A177-3AD203B41FA5}">
                      <a16:colId xmlns="" xmlns:a16="http://schemas.microsoft.com/office/drawing/2014/main" val="3853422139"/>
                    </a:ext>
                  </a:extLst>
                </a:gridCol>
                <a:gridCol w="858555">
                  <a:extLst>
                    <a:ext uri="{9D8B030D-6E8A-4147-A177-3AD203B41FA5}">
                      <a16:colId xmlns="" xmlns:a16="http://schemas.microsoft.com/office/drawing/2014/main" val="2194233035"/>
                    </a:ext>
                  </a:extLst>
                </a:gridCol>
                <a:gridCol w="871306">
                  <a:extLst>
                    <a:ext uri="{9D8B030D-6E8A-4147-A177-3AD203B41FA5}">
                      <a16:colId xmlns="" xmlns:a16="http://schemas.microsoft.com/office/drawing/2014/main" val="4178508328"/>
                    </a:ext>
                  </a:extLst>
                </a:gridCol>
                <a:gridCol w="943915">
                  <a:extLst>
                    <a:ext uri="{9D8B030D-6E8A-4147-A177-3AD203B41FA5}">
                      <a16:colId xmlns="" xmlns:a16="http://schemas.microsoft.com/office/drawing/2014/main" val="3172762118"/>
                    </a:ext>
                  </a:extLst>
                </a:gridCol>
                <a:gridCol w="836457">
                  <a:extLst>
                    <a:ext uri="{9D8B030D-6E8A-4147-A177-3AD203B41FA5}">
                      <a16:colId xmlns="" xmlns:a16="http://schemas.microsoft.com/office/drawing/2014/main" val="66721685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1972501421"/>
                    </a:ext>
                  </a:extLst>
                </a:gridCol>
                <a:gridCol w="986575">
                  <a:extLst>
                    <a:ext uri="{9D8B030D-6E8A-4147-A177-3AD203B41FA5}">
                      <a16:colId xmlns="" xmlns:a16="http://schemas.microsoft.com/office/drawing/2014/main" val="685415741"/>
                    </a:ext>
                  </a:extLst>
                </a:gridCol>
                <a:gridCol w="943915">
                  <a:extLst>
                    <a:ext uri="{9D8B030D-6E8A-4147-A177-3AD203B41FA5}">
                      <a16:colId xmlns="" xmlns:a16="http://schemas.microsoft.com/office/drawing/2014/main" val="2216361907"/>
                    </a:ext>
                  </a:extLst>
                </a:gridCol>
                <a:gridCol w="805814">
                  <a:extLst>
                    <a:ext uri="{9D8B030D-6E8A-4147-A177-3AD203B41FA5}">
                      <a16:colId xmlns="" xmlns:a16="http://schemas.microsoft.com/office/drawing/2014/main" val="293752193"/>
                    </a:ext>
                  </a:extLst>
                </a:gridCol>
                <a:gridCol w="936105">
                  <a:extLst>
                    <a:ext uri="{9D8B030D-6E8A-4147-A177-3AD203B41FA5}">
                      <a16:colId xmlns="" xmlns:a16="http://schemas.microsoft.com/office/drawing/2014/main" val="1881944656"/>
                    </a:ext>
                  </a:extLst>
                </a:gridCol>
              </a:tblGrid>
              <a:tr h="141963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</a:t>
                      </a: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ID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(MID)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</a:t>
                      </a:r>
                      <a:endParaRPr lang="en-US" altLang="zh-CN" sz="1400" b="0" kern="120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名称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(NAME)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</a:t>
                      </a:r>
                      <a:endParaRPr lang="en-US" altLang="zh-CN" sz="1400" b="0" kern="120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描述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(DESCRI)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</a:t>
                      </a:r>
                      <a:endParaRPr lang="en-US" altLang="zh-CN" sz="1400" b="0" kern="120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时</a:t>
                      </a: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长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(TIMELONG)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发行</a:t>
                      </a:r>
                      <a:endParaRPr lang="en-US" altLang="zh-CN" sz="1400" b="0" kern="120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时间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(ISSUE)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拍摄</a:t>
                      </a:r>
                      <a:endParaRPr lang="en-US" altLang="zh-CN" sz="1400" b="0" kern="120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时间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(SHOOT)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</a:t>
                      </a:r>
                      <a:endParaRPr lang="en-US" altLang="zh-CN" sz="1400" b="0" kern="120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语言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(LANGUAGE)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</a:t>
                      </a:r>
                      <a:endParaRPr lang="en-US" altLang="zh-CN" sz="1400" b="0" kern="120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类别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(DIRECTOR)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</a:t>
                      </a:r>
                      <a:endParaRPr lang="en-US" altLang="zh-CN" sz="1400" b="0" kern="120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演员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(ACTORS)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</a:t>
                      </a:r>
                      <a:endParaRPr lang="en-US" altLang="zh-CN" sz="1400" b="0" kern="120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导演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(DIRECTOR)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extLst>
                  <a:ext uri="{0D108BD9-81ED-4DB2-BD59-A6C34878D82A}">
                    <a16:rowId xmlns="" xmlns:a16="http://schemas.microsoft.com/office/drawing/2014/main" val="3227730484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Toy</a:t>
                      </a:r>
                      <a:r>
                        <a:rPr lang="en-US" altLang="zh-CN" sz="1600" baseline="0" dirty="0" smtClean="0"/>
                        <a:t> Story</a:t>
                      </a:r>
                      <a:endParaRPr lang="zh-CN" altLang="en-US" sz="1600" dirty="0" smtClean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-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81minutes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March 20 2001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1995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English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Adventure|Animation|…|Fantasy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Tom Hanks|…|Jim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John</a:t>
                      </a:r>
                      <a:r>
                        <a:rPr lang="en-US" altLang="zh-CN" sz="1600" baseline="0" dirty="0" smtClean="0"/>
                        <a:t> Lasseter</a:t>
                      </a:r>
                      <a:endParaRPr lang="zh-CN" alt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="" xmlns:a16="http://schemas.microsoft.com/office/drawing/2014/main" val="318508249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="" xmlns:a16="http://schemas.microsoft.com/office/drawing/2014/main" val="3395025820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30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Shanghai</a:t>
                      </a:r>
                      <a:r>
                        <a:rPr lang="en-US" altLang="zh-CN" sz="1600" baseline="0" dirty="0" smtClean="0"/>
                        <a:t> Triad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-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108minutes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December</a:t>
                      </a:r>
                      <a:r>
                        <a:rPr lang="en-US" altLang="zh-CN" sz="1600" baseline="0" dirty="0" smtClean="0"/>
                        <a:t> 12 2000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1995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Chinese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Crime|Drama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Gong Li|…|Li Bao-Tian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Zhang Yimou </a:t>
                      </a:r>
                      <a:endParaRPr lang="zh-CN" alt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="" xmlns:a16="http://schemas.microsoft.com/office/drawing/2014/main" val="2616396762"/>
                  </a:ext>
                </a:extLst>
              </a:tr>
            </a:tbl>
          </a:graphicData>
        </a:graphic>
      </p:graphicFrame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电影信息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69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014839"/>
              </p:ext>
            </p:extLst>
          </p:nvPr>
        </p:nvGraphicFramePr>
        <p:xfrm>
          <a:off x="1907704" y="2211172"/>
          <a:ext cx="5544615" cy="265798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05984">
                  <a:extLst>
                    <a:ext uri="{9D8B030D-6E8A-4147-A177-3AD203B41FA5}">
                      <a16:colId xmlns="" xmlns:a16="http://schemas.microsoft.com/office/drawing/2014/main" val="3853422139"/>
                    </a:ext>
                  </a:extLst>
                </a:gridCol>
                <a:gridCol w="1165231">
                  <a:extLst>
                    <a:ext uri="{9D8B030D-6E8A-4147-A177-3AD203B41FA5}">
                      <a16:colId xmlns="" xmlns:a16="http://schemas.microsoft.com/office/drawing/2014/main" val="2194233035"/>
                    </a:ext>
                  </a:extLst>
                </a:gridCol>
                <a:gridCol w="1553990">
                  <a:extLst>
                    <a:ext uri="{9D8B030D-6E8A-4147-A177-3AD203B41FA5}">
                      <a16:colId xmlns="" xmlns:a16="http://schemas.microsoft.com/office/drawing/2014/main" val="4178508328"/>
                    </a:ext>
                  </a:extLst>
                </a:gridCol>
                <a:gridCol w="1719410">
                  <a:extLst>
                    <a:ext uri="{9D8B030D-6E8A-4147-A177-3AD203B41FA5}">
                      <a16:colId xmlns="" xmlns:a16="http://schemas.microsoft.com/office/drawing/2014/main" val="3172762118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用户</a:t>
                      </a: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ID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(UID)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</a:t>
                      </a: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ID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(MID)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电影评分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(SCORE)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评分时间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(TIMESTAMP)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extLst>
                  <a:ext uri="{0D108BD9-81ED-4DB2-BD59-A6C34878D82A}">
                    <a16:rowId xmlns="" xmlns:a16="http://schemas.microsoft.com/office/drawing/2014/main" val="3227730484"/>
                  </a:ext>
                </a:extLst>
              </a:tr>
              <a:tr h="4664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671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5816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4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1065111963</a:t>
                      </a:r>
                      <a:endParaRPr lang="zh-CN" alt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="" xmlns:a16="http://schemas.microsoft.com/office/drawing/2014/main" val="1781518831"/>
                  </a:ext>
                </a:extLst>
              </a:tr>
              <a:tr h="4664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671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5902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3.5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1064245507</a:t>
                      </a:r>
                      <a:endParaRPr lang="zh-CN" alt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="" xmlns:a16="http://schemas.microsoft.com/office/drawing/2014/main" val="980840058"/>
                  </a:ext>
                </a:extLst>
              </a:tr>
              <a:tr h="4664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="" xmlns:a16="http://schemas.microsoft.com/office/drawing/2014/main" val="2196089597"/>
                  </a:ext>
                </a:extLst>
              </a:tr>
              <a:tr h="4664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671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5952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5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1063502716</a:t>
                      </a:r>
                      <a:endParaRPr lang="zh-CN" alt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="" xmlns:a16="http://schemas.microsoft.com/office/drawing/2014/main" val="1026485141"/>
                  </a:ext>
                </a:extLst>
              </a:tr>
            </a:tbl>
          </a:graphicData>
        </a:graphic>
      </p:graphicFrame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用户评分信息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884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905265"/>
              </p:ext>
            </p:extLst>
          </p:nvPr>
        </p:nvGraphicFramePr>
        <p:xfrm>
          <a:off x="1547665" y="1916832"/>
          <a:ext cx="6192686" cy="309634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05837">
                  <a:extLst>
                    <a:ext uri="{9D8B030D-6E8A-4147-A177-3AD203B41FA5}">
                      <a16:colId xmlns="" xmlns:a16="http://schemas.microsoft.com/office/drawing/2014/main" val="3853422139"/>
                    </a:ext>
                  </a:extLst>
                </a:gridCol>
                <a:gridCol w="1105837">
                  <a:extLst>
                    <a:ext uri="{9D8B030D-6E8A-4147-A177-3AD203B41FA5}">
                      <a16:colId xmlns="" xmlns:a16="http://schemas.microsoft.com/office/drawing/2014/main" val="2194233035"/>
                    </a:ext>
                  </a:extLst>
                </a:gridCol>
                <a:gridCol w="2432841">
                  <a:extLst>
                    <a:ext uri="{9D8B030D-6E8A-4147-A177-3AD203B41FA5}">
                      <a16:colId xmlns="" xmlns:a16="http://schemas.microsoft.com/office/drawing/2014/main" val="4178508328"/>
                    </a:ext>
                  </a:extLst>
                </a:gridCol>
                <a:gridCol w="1548171">
                  <a:extLst>
                    <a:ext uri="{9D8B030D-6E8A-4147-A177-3AD203B41FA5}">
                      <a16:colId xmlns="" xmlns:a16="http://schemas.microsoft.com/office/drawing/2014/main" val="3172762118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用户</a:t>
                      </a: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ID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(UID)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</a:t>
                      </a: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ID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(MID)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电影标签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(TAG)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标签时间</a:t>
                      </a:r>
                      <a:endParaRPr lang="en-US" altLang="zh-CN" sz="1400" b="0" kern="1200" dirty="0" smtClean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b="0" kern="1200" dirty="0" smtClean="0">
                          <a:solidFill>
                            <a:schemeClr val="tx1"/>
                          </a:solidFill>
                          <a:latin typeface="微软雅黑 Light" pitchFamily="34" charset="-122"/>
                          <a:ea typeface="微软雅黑 Light" pitchFamily="34" charset="-122"/>
                          <a:cs typeface="+mn-cs"/>
                        </a:rPr>
                        <a:t>(TIMESTAMP)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 Light" pitchFamily="34" charset="-122"/>
                        <a:ea typeface="微软雅黑 Light" pitchFamily="34" charset="-122"/>
                        <a:cs typeface="+mn-cs"/>
                      </a:endParaRPr>
                    </a:p>
                  </a:txBody>
                  <a:tcPr marT="60960" marB="60960"/>
                </a:tc>
                <a:extLst>
                  <a:ext uri="{0D108BD9-81ED-4DB2-BD59-A6C34878D82A}">
                    <a16:rowId xmlns="" xmlns:a16="http://schemas.microsoft.com/office/drawing/2014/main" val="322773048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15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339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sandra 'boring' bullock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1138537770</a:t>
                      </a:r>
                      <a:endParaRPr lang="zh-CN" alt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="" xmlns:a16="http://schemas.microsoft.com/office/drawing/2014/main" val="136740571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15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1955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dentist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1193435061</a:t>
                      </a:r>
                      <a:endParaRPr lang="zh-CN" alt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="" xmlns:a16="http://schemas.microsoft.com/office/drawing/2014/main" val="18195465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…</a:t>
                      </a:r>
                      <a:endParaRPr lang="zh-CN" alt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="" xmlns:a16="http://schemas.microsoft.com/office/drawing/2014/main" val="260250926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15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100365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uganda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1425876220</a:t>
                      </a:r>
                      <a:endParaRPr lang="zh-CN" altLang="en-US" sz="1600" dirty="0"/>
                    </a:p>
                  </a:txBody>
                  <a:tcPr marT="60960" marB="60960"/>
                </a:tc>
                <a:extLst>
                  <a:ext uri="{0D108BD9-81ED-4DB2-BD59-A6C34878D82A}">
                    <a16:rowId xmlns="" xmlns:a16="http://schemas.microsoft.com/office/drawing/2014/main" val="1645774497"/>
                  </a:ext>
                </a:extLst>
              </a:tr>
            </a:tbl>
          </a:graphicData>
        </a:graphic>
      </p:graphicFrame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电影标签信息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35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主要数据模型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1877305"/>
            <a:ext cx="4113177" cy="378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36912"/>
            <a:ext cx="4170467" cy="183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685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统计推荐模块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2453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历史热门电影统计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近期热门电影统计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电影平均评分统计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各类别 </a:t>
            </a: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Top10 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优质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电影统计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473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52" y="1124744"/>
            <a:ext cx="7443564" cy="5306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椭圆 7"/>
          <p:cNvSpPr/>
          <p:nvPr/>
        </p:nvSpPr>
        <p:spPr>
          <a:xfrm>
            <a:off x="1259632" y="2924944"/>
            <a:ext cx="1728192" cy="139962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457200" y="2909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统计推荐模块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916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16832"/>
            <a:ext cx="1996198" cy="24482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80" y="2749136"/>
            <a:ext cx="1865343" cy="3918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55" y="3140968"/>
            <a:ext cx="1856970" cy="3994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80" y="3535603"/>
            <a:ext cx="1850787" cy="3887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4"/>
          <a:stretch/>
        </p:blipFill>
        <p:spPr>
          <a:xfrm>
            <a:off x="594459" y="3928719"/>
            <a:ext cx="1845181" cy="35602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916832"/>
            <a:ext cx="2232248" cy="360038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9"/>
          <a:srcRect l="6559" b="67675"/>
          <a:stretch/>
        </p:blipFill>
        <p:spPr>
          <a:xfrm>
            <a:off x="6372201" y="2715473"/>
            <a:ext cx="2088232" cy="105520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9"/>
          <a:srcRect l="1254" t="40853" r="11245" b="26202"/>
          <a:stretch/>
        </p:blipFill>
        <p:spPr>
          <a:xfrm>
            <a:off x="6314883" y="4314313"/>
            <a:ext cx="2145550" cy="1094668"/>
          </a:xfrm>
          <a:prstGeom prst="rect">
            <a:avLst/>
          </a:prstGeom>
        </p:spPr>
      </p:pic>
      <p:sp>
        <p:nvSpPr>
          <p:cNvPr id="3" name="下箭头 2"/>
          <p:cNvSpPr/>
          <p:nvPr/>
        </p:nvSpPr>
        <p:spPr>
          <a:xfrm rot="5400000">
            <a:off x="4255952" y="1353508"/>
            <a:ext cx="324038" cy="377913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下箭头 30"/>
          <p:cNvSpPr/>
          <p:nvPr/>
        </p:nvSpPr>
        <p:spPr>
          <a:xfrm rot="16977007">
            <a:off x="4267705" y="2521394"/>
            <a:ext cx="324038" cy="377913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71582" y="275648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SparkSession.read</a:t>
            </a:r>
            <a:endParaRPr lang="zh-CN" altLang="en-US" b="1" dirty="0"/>
          </a:p>
        </p:txBody>
      </p:sp>
      <p:sp>
        <p:nvSpPr>
          <p:cNvPr id="32" name="文本框 31"/>
          <p:cNvSpPr txBox="1"/>
          <p:nvPr/>
        </p:nvSpPr>
        <p:spPr>
          <a:xfrm rot="781574">
            <a:off x="3554538" y="4001153"/>
            <a:ext cx="197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SparkSession.write</a:t>
            </a:r>
            <a:endParaRPr lang="zh-CN" altLang="en-US" b="1" dirty="0"/>
          </a:p>
        </p:txBody>
      </p:sp>
      <p:sp>
        <p:nvSpPr>
          <p:cNvPr id="33" name="Rectangle 1"/>
          <p:cNvSpPr>
            <a:spLocks noChangeArrowheads="1"/>
          </p:cNvSpPr>
          <p:nvPr/>
        </p:nvSpPr>
        <p:spPr bwMode="auto">
          <a:xfrm>
            <a:off x="3295562" y="2156220"/>
            <a:ext cx="2376115" cy="33855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mongo-spark-connector</a:t>
            </a:r>
            <a:endParaRPr kumimoji="0" lang="zh-CN" altLang="zh-CN" sz="40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统计推荐模块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587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历史热门电影统计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200" y="1745680"/>
            <a:ext cx="8229600" cy="3987576"/>
          </a:xfrm>
        </p:spPr>
        <p:txBody>
          <a:bodyPr>
            <a:noAutofit/>
          </a:bodyPr>
          <a:lstStyle/>
          <a:p>
            <a:pPr>
              <a:lnSpc>
                <a:spcPct val="220000"/>
              </a:lnSpc>
            </a:pP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统计所有历史数据中每个电影的评分数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mid, count(mid) as count from ratings group by </a:t>
            </a:r>
            <a:r>
              <a:rPr lang="en-US" altLang="zh-CN" sz="200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</a:t>
            </a:r>
            <a:endParaRPr lang="en-US" altLang="zh-CN" sz="200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20000"/>
              </a:lnSpc>
              <a:buNone/>
            </a:pP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	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 </a:t>
            </a:r>
            <a:r>
              <a:rPr lang="en-US" altLang="zh-CN" sz="20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RateMoreMovies</a:t>
            </a:r>
          </a:p>
          <a:p>
            <a:pPr>
              <a:lnSpc>
                <a:spcPct val="220000"/>
              </a:lnSpc>
            </a:pP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RateMoreMovies 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数据结构：</a:t>
            </a: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mid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，</a:t>
            </a: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count</a:t>
            </a:r>
          </a:p>
        </p:txBody>
      </p:sp>
      <p:sp>
        <p:nvSpPr>
          <p:cNvPr id="5" name="右箭头 4"/>
          <p:cNvSpPr/>
          <p:nvPr/>
        </p:nvSpPr>
        <p:spPr>
          <a:xfrm>
            <a:off x="899592" y="3356992"/>
            <a:ext cx="504056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84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项目框架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数据源解析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统计推荐模块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离线推荐模块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实时推荐模块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基于内容的推荐模块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143000"/>
          </a:xfrm>
        </p:spPr>
        <p:txBody>
          <a:bodyPr>
            <a:normAutofit/>
          </a:bodyPr>
          <a:lstStyle/>
          <a:p>
            <a:pPr indent="360000" algn="l"/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主要内容</a:t>
            </a: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3707904" y="1988840"/>
            <a:ext cx="4824536" cy="23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6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近期热门电影统计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200" y="1313632"/>
            <a:ext cx="8229600" cy="5067696"/>
          </a:xfrm>
        </p:spPr>
        <p:txBody>
          <a:bodyPr>
            <a:noAutofit/>
          </a:bodyPr>
          <a:lstStyle/>
          <a:p>
            <a:pPr>
              <a:lnSpc>
                <a:spcPct val="220000"/>
              </a:lnSpc>
            </a:pP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统计每月的电影评分个数，就代表了电影近期的热门度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mid, score, changeDate(timestamp) as yearmonth from ratings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ratingOfMonth</a:t>
            </a: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mid, count(mid) as count ,yearmonth from ratingOfMonth group by yearmonth,mid order by yearmonth </a:t>
            </a:r>
            <a:r>
              <a:rPr lang="en-US" altLang="zh-CN" sz="200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desc,count desc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RateMoreRecentlyMovies</a:t>
            </a:r>
          </a:p>
          <a:p>
            <a:pPr>
              <a:lnSpc>
                <a:spcPct val="180000"/>
              </a:lnSpc>
            </a:pPr>
            <a:r>
              <a:rPr lang="en-US" altLang="zh-CN" sz="1800" smtClean="0">
                <a:latin typeface="微软雅黑 Light" pitchFamily="34" charset="-122"/>
                <a:ea typeface="微软雅黑 Light" pitchFamily="34" charset="-122"/>
              </a:rPr>
              <a:t>changDate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 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：</a:t>
            </a:r>
            <a:r>
              <a:rPr lang="en-US" altLang="zh-CN" sz="1800">
                <a:latin typeface="微软雅黑 Light" pitchFamily="34" charset="-122"/>
                <a:ea typeface="微软雅黑 Light" pitchFamily="34" charset="-122"/>
              </a:rPr>
              <a:t>UDF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函数，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使用 </a:t>
            </a:r>
            <a:r>
              <a:rPr lang="en-US" altLang="zh-CN" sz="1800" smtClean="0">
                <a:latin typeface="微软雅黑 Light" pitchFamily="34" charset="-122"/>
                <a:ea typeface="微软雅黑 Light" pitchFamily="34" charset="-122"/>
              </a:rPr>
              <a:t>SimpleDateFormat 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对 </a:t>
            </a:r>
            <a:r>
              <a:rPr lang="en-US" altLang="zh-CN" sz="1800" smtClean="0">
                <a:latin typeface="微软雅黑 Light" pitchFamily="34" charset="-122"/>
                <a:ea typeface="微软雅黑 Light" pitchFamily="34" charset="-122"/>
              </a:rPr>
              <a:t>Date 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进行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格式转化，转化格式为“</a:t>
            </a:r>
            <a:r>
              <a:rPr lang="en-US" altLang="zh-CN" sz="1800">
                <a:latin typeface="微软雅黑 Light" pitchFamily="34" charset="-122"/>
                <a:ea typeface="微软雅黑 Light" pitchFamily="34" charset="-122"/>
              </a:rPr>
              <a:t>yyyyMM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”</a:t>
            </a:r>
            <a:endParaRPr lang="en-US" altLang="zh-CN" sz="1800" smtClean="0"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180000"/>
              </a:lnSpc>
            </a:pPr>
            <a:r>
              <a:rPr lang="en-US" altLang="zh-CN" sz="1800" smtClean="0">
                <a:latin typeface="微软雅黑 Light" pitchFamily="34" charset="-122"/>
                <a:ea typeface="微软雅黑 Light" pitchFamily="34" charset="-122"/>
              </a:rPr>
              <a:t>RateMoreRecentlyMovies 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数据结构：</a:t>
            </a:r>
            <a:r>
              <a:rPr lang="en-US" altLang="zh-CN" sz="1800">
                <a:latin typeface="微软雅黑 Light" pitchFamily="34" charset="-122"/>
                <a:ea typeface="微软雅黑 Light" pitchFamily="34" charset="-122"/>
              </a:rPr>
              <a:t>mid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，</a:t>
            </a:r>
            <a:r>
              <a:rPr lang="en-US" altLang="zh-CN" sz="1800" smtClean="0">
                <a:latin typeface="微软雅黑 Light" pitchFamily="34" charset="-122"/>
                <a:ea typeface="微软雅黑 Light" pitchFamily="34" charset="-122"/>
              </a:rPr>
              <a:t>count</a:t>
            </a:r>
            <a:r>
              <a:rPr lang="zh-CN" altLang="en-US" sz="1800" smtClean="0">
                <a:latin typeface="微软雅黑 Light" pitchFamily="34" charset="-122"/>
                <a:ea typeface="微软雅黑 Light" pitchFamily="34" charset="-122"/>
              </a:rPr>
              <a:t>，</a:t>
            </a:r>
            <a:r>
              <a:rPr lang="en-US" altLang="zh-CN" sz="1800" smtClean="0">
                <a:latin typeface="微软雅黑 Light" pitchFamily="34" charset="-122"/>
                <a:ea typeface="微软雅黑 Light" pitchFamily="34" charset="-122"/>
              </a:rPr>
              <a:t>yearmonth</a:t>
            </a:r>
            <a:endParaRPr lang="en-US" altLang="zh-CN" sz="180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953932" y="2780928"/>
            <a:ext cx="504056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953932" y="4293096"/>
            <a:ext cx="504056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41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电影平均评分统计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200" y="1745680"/>
            <a:ext cx="8229600" cy="3195488"/>
          </a:xfrm>
        </p:spPr>
        <p:txBody>
          <a:bodyPr>
            <a:normAutofit/>
          </a:bodyPr>
          <a:lstStyle/>
          <a:p>
            <a:pPr>
              <a:lnSpc>
                <a:spcPct val="220000"/>
              </a:lnSpc>
            </a:pPr>
            <a:r>
              <a:rPr lang="en-US" altLang="zh-CN" sz="2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mid, avg(score) as avg from ratings group by mid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en-US" altLang="zh-CN" sz="20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AverageMovies</a:t>
            </a:r>
          </a:p>
          <a:p>
            <a:pPr>
              <a:lnSpc>
                <a:spcPct val="220000"/>
              </a:lnSpc>
            </a:pP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AverageMovies </a:t>
            </a:r>
            <a:r>
              <a:rPr lang="zh-CN" altLang="en-US" sz="2000">
                <a:latin typeface="微软雅黑 Light" pitchFamily="34" charset="-122"/>
                <a:ea typeface="微软雅黑 Light" pitchFamily="34" charset="-122"/>
              </a:rPr>
              <a:t>数据结构：</a:t>
            </a:r>
            <a:r>
              <a:rPr lang="en-US" altLang="zh-CN" sz="2000">
                <a:latin typeface="微软雅黑 Light" pitchFamily="34" charset="-122"/>
                <a:ea typeface="微软雅黑 Light" pitchFamily="34" charset="-122"/>
              </a:rPr>
              <a:t>mid</a:t>
            </a:r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，</a:t>
            </a:r>
            <a:r>
              <a:rPr lang="en-US" altLang="zh-CN" sz="2000" smtClean="0">
                <a:latin typeface="微软雅黑 Light" pitchFamily="34" charset="-122"/>
                <a:ea typeface="微软雅黑 Light" pitchFamily="34" charset="-122"/>
              </a:rPr>
              <a:t>avg</a:t>
            </a:r>
            <a:endParaRPr lang="en-US" altLang="zh-CN" sz="200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911784" y="2852936"/>
            <a:ext cx="504056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20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各类别 </a:t>
            </a:r>
            <a:r>
              <a:rPr lang="en-US" altLang="zh-CN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Top10 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评分</a:t>
            </a:r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电影统计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200" y="1529656"/>
            <a:ext cx="8229600" cy="492368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>
                <a:solidFill>
                  <a:srgbClr val="0070C0"/>
                </a:solidFill>
              </a:rPr>
              <a:t>select a.mid, genres, if(isnull(b.avg),0,b.avg) score from movies a left join averageMovies b on a.mid = b.mid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movieWithScore</a:t>
            </a:r>
          </a:p>
          <a:p>
            <a:pPr>
              <a:lnSpc>
                <a:spcPct val="120000"/>
              </a:lnSpc>
            </a:pPr>
            <a:r>
              <a:rPr lang="zh-CN" altLang="en-US" sz="1800">
                <a:solidFill>
                  <a:srgbClr val="0070C0"/>
                </a:solidFill>
              </a:rPr>
              <a:t>spark.sql("select * from (select " +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800">
                <a:solidFill>
                  <a:srgbClr val="0070C0"/>
                </a:solidFill>
              </a:rPr>
              <a:t>                 "mid," +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800">
                <a:solidFill>
                  <a:srgbClr val="0070C0"/>
                </a:solidFill>
              </a:rPr>
              <a:t>                 "gen," +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800">
                <a:solidFill>
                  <a:srgbClr val="0070C0"/>
                </a:solidFill>
              </a:rPr>
              <a:t>                 "score, " +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800">
                <a:solidFill>
                  <a:srgbClr val="0070C0"/>
                </a:solidFill>
              </a:rPr>
              <a:t>                 "row_number() over(partition by gen order by score desc) rank " +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800">
                <a:solidFill>
                  <a:srgbClr val="0070C0"/>
                </a:solidFill>
              </a:rPr>
              <a:t>                 "from " +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800">
                <a:solidFill>
                  <a:srgbClr val="0070C0"/>
                </a:solidFill>
              </a:rPr>
              <a:t>                 "(</a:t>
            </a:r>
            <a:r>
              <a:rPr lang="zh-CN" altLang="en-US" sz="1800">
                <a:solidFill>
                  <a:srgbClr val="7030A0"/>
                </a:solidFill>
              </a:rPr>
              <a:t>select mid,score,explode(splitGe(genres)) gen from movieWithScore</a:t>
            </a:r>
            <a:r>
              <a:rPr lang="zh-CN" altLang="en-US" sz="1800">
                <a:solidFill>
                  <a:srgbClr val="0070C0"/>
                </a:solidFill>
              </a:rPr>
              <a:t>) </a:t>
            </a:r>
            <a:r>
              <a:rPr lang="en-US" altLang="zh-CN" sz="1800" smtClean="0">
                <a:solidFill>
                  <a:srgbClr val="0070C0"/>
                </a:solidFill>
              </a:rPr>
              <a:t>		</a:t>
            </a:r>
            <a:r>
              <a:rPr lang="zh-CN" altLang="en-US" sz="1800" smtClean="0">
                <a:solidFill>
                  <a:srgbClr val="0070C0"/>
                </a:solidFill>
              </a:rPr>
              <a:t>genresMovies</a:t>
            </a:r>
            <a:r>
              <a:rPr lang="zh-CN" altLang="en-US" sz="1800">
                <a:solidFill>
                  <a:srgbClr val="0070C0"/>
                </a:solidFill>
              </a:rPr>
              <a:t>) rankGenresMovies " +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800">
                <a:solidFill>
                  <a:srgbClr val="0070C0"/>
                </a:solidFill>
              </a:rPr>
              <a:t>                 "where rank &lt;= 10")</a:t>
            </a:r>
          </a:p>
          <a:p>
            <a:pPr>
              <a:lnSpc>
                <a:spcPct val="120000"/>
              </a:lnSpc>
            </a:pP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splitGe ：</a:t>
            </a:r>
            <a:r>
              <a:rPr lang="en-US" altLang="zh-CN" sz="1800">
                <a:latin typeface="微软雅黑 Light" pitchFamily="34" charset="-122"/>
                <a:ea typeface="微软雅黑 Light" pitchFamily="34" charset="-122"/>
              </a:rPr>
              <a:t>UDF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函数，按照‘</a:t>
            </a:r>
            <a:r>
              <a:rPr lang="en-US" altLang="zh-CN" sz="1800">
                <a:latin typeface="微软雅黑 Light" pitchFamily="34" charset="-122"/>
                <a:ea typeface="微软雅黑 Light" pitchFamily="34" charset="-122"/>
              </a:rPr>
              <a:t>|</a:t>
            </a:r>
            <a:r>
              <a:rPr lang="zh-CN" altLang="en-US" sz="1800">
                <a:latin typeface="微软雅黑 Light" pitchFamily="34" charset="-122"/>
                <a:ea typeface="微软雅黑 Light" pitchFamily="34" charset="-122"/>
              </a:rPr>
              <a:t>’字符对字符串进行切分</a:t>
            </a:r>
            <a:endParaRPr lang="en-US" altLang="zh-CN" sz="18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953932" y="2348880"/>
            <a:ext cx="504056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17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离线</a:t>
            </a:r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推荐模块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2453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用</a:t>
            </a:r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ALS</a:t>
            </a: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算法训练隐语义模型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计算用户推荐矩阵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计算电影相似度矩阵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772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24136"/>
            <a:ext cx="6903713" cy="5157192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331640" y="4293096"/>
            <a:ext cx="1728192" cy="139962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457200" y="2909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离线推荐模块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1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7143" t="15814" r="16071" b="76280"/>
          <a:stretch/>
        </p:blipFill>
        <p:spPr>
          <a:xfrm>
            <a:off x="738030" y="1698842"/>
            <a:ext cx="3096344" cy="43204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29707" y="1730199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DataSet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MovieRating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5" idx="3"/>
          </p:cNvCxnSpPr>
          <p:nvPr/>
        </p:nvCxnSpPr>
        <p:spPr>
          <a:xfrm flipV="1">
            <a:off x="3834374" y="1914865"/>
            <a:ext cx="2123325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923928" y="155679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SparkSession.read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5868144" y="314096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RDD[Rating(</a:t>
            </a:r>
            <a:r>
              <a:rPr lang="en-US" altLang="zh-CN" dirty="0" err="1" smtClean="0"/>
              <a:t>uid,mid,score</a:t>
            </a:r>
            <a:r>
              <a:rPr lang="en-US" altLang="zh-CN" dirty="0" smtClean="0"/>
              <a:t>)]</a:t>
            </a:r>
            <a:endParaRPr lang="zh-CN" altLang="en-US" dirty="0"/>
          </a:p>
        </p:txBody>
      </p:sp>
      <p:cxnSp>
        <p:nvCxnSpPr>
          <p:cNvPr id="11" name="直接箭头连接符 10"/>
          <p:cNvCxnSpPr>
            <a:stCxn id="2" idx="2"/>
            <a:endCxn id="10" idx="0"/>
          </p:cNvCxnSpPr>
          <p:nvPr/>
        </p:nvCxnSpPr>
        <p:spPr>
          <a:xfrm>
            <a:off x="7217839" y="2099531"/>
            <a:ext cx="18457" cy="10414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81835" y="240869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map</a:t>
            </a:r>
            <a:endParaRPr lang="zh-CN" altLang="en-US" b="1" dirty="0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576467" y="3697287"/>
            <a:ext cx="543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latin typeface="微软雅黑" pitchFamily="34" charset="-122"/>
                <a:ea typeface="微软雅黑" pitchFamily="34" charset="-122"/>
              </a:rPr>
              <a:t>val model = ALS.train(trainData,rank,iterations,lambda)</a:t>
            </a: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407655"/>
            <a:ext cx="3816424" cy="82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576467" y="4231022"/>
            <a:ext cx="4211557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altLang="zh-CN" sz="1600" b="1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RMSE</a:t>
            </a:r>
            <a:r>
              <a:rPr lang="en-US" altLang="zh-CN" sz="1600" b="1" dirty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 </a:t>
            </a:r>
            <a:r>
              <a:rPr lang="en-US" altLang="zh-CN" sz="140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/>
            </a:r>
            <a:br>
              <a:rPr lang="en-US" altLang="zh-CN" sz="140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</a:br>
            <a:r>
              <a:rPr lang="zh-CN" altLang="en-US" sz="1400" b="1" smtClean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均方根误差：</a:t>
            </a:r>
            <a:r>
              <a:rPr kumimoji="0" lang="zh-CN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均方误差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的</a:t>
            </a:r>
            <a:r>
              <a:rPr kumimoji="0" lang="zh-CN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算术平方根</a:t>
            </a:r>
            <a:r>
              <a:rPr lang="zh-CN" altLang="en-US" sz="1400" dirty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预测</a:t>
            </a:r>
            <a:r>
              <a: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值与真实值之间</a:t>
            </a:r>
            <a:r>
              <a:rPr kumimoji="0" lang="zh-CN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的误差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 Light" pitchFamily="34" charset="-122"/>
              <a:ea typeface="微软雅黑 Light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5076057" y="4221088"/>
            <a:ext cx="3600399" cy="143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zh-CN" altLang="en-US" sz="1600" b="1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参数</a:t>
            </a:r>
            <a:r>
              <a:rPr lang="zh-CN" altLang="en-US" sz="1600" b="1" dirty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调整</a:t>
            </a:r>
            <a:r>
              <a:rPr lang="en-US" altLang="zh-CN" sz="1600" b="1" dirty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 </a:t>
            </a:r>
            <a:r>
              <a:rPr lang="en-US" altLang="zh-CN" sz="1600" b="1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/>
            </a:r>
            <a:br>
              <a:rPr lang="en-US" altLang="zh-CN" sz="1600" b="1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</a:br>
            <a:r>
              <a:rPr lang="zh-CN" altLang="en-US" sz="140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可以</a:t>
            </a:r>
            <a:r>
              <a:rPr lang="zh-CN" altLang="en-US" sz="1400" dirty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通过均方根误差，来多次调整参数值，选择</a:t>
            </a:r>
            <a:r>
              <a:rPr lang="en-US" altLang="zh-CN" sz="1400" dirty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RMSE</a:t>
            </a:r>
            <a:r>
              <a:rPr lang="zh-CN" altLang="en-US" sz="1400" dirty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最小的一组</a:t>
            </a:r>
            <a:r>
              <a:rPr lang="zh-CN" altLang="en-US" sz="140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参数</a:t>
            </a:r>
            <a:r>
              <a:rPr lang="zh-CN" altLang="en-US" sz="1400" smtClean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值</a:t>
            </a:r>
            <a:endParaRPr lang="en-US" altLang="zh-CN" sz="1400" smtClean="0">
              <a:latin typeface="微软雅黑 Light" pitchFamily="34" charset="-122"/>
              <a:ea typeface="微软雅黑 Light" pitchFamily="34" charset="-122"/>
              <a:cs typeface="Times New Roman" panose="02020603050405020304" pitchFamily="18" charset="0"/>
            </a:endParaRPr>
          </a:p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zh-CN" sz="1400" smtClean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rank</a:t>
            </a:r>
            <a:r>
              <a:rPr lang="zh-CN" altLang="en-US" sz="1400" smtClean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smtClean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iterations</a:t>
            </a:r>
            <a:r>
              <a:rPr lang="zh-CN" altLang="en-US" sz="1400" smtClean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400" smtClean="0">
                <a:latin typeface="微软雅黑 Light" pitchFamily="34" charset="-122"/>
                <a:ea typeface="微软雅黑 Light" pitchFamily="34" charset="-122"/>
                <a:cs typeface="Times New Roman" panose="02020603050405020304" pitchFamily="18" charset="0"/>
              </a:rPr>
              <a:t>lambda</a:t>
            </a:r>
            <a:endParaRPr lang="en-US" altLang="zh-CN" sz="1400">
              <a:latin typeface="微软雅黑 Light" pitchFamily="34" charset="-122"/>
              <a:ea typeface="微软雅黑 Light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en-US" altLang="zh-CN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ALS</a:t>
            </a:r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推荐模型训练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979712" y="3074184"/>
            <a:ext cx="1116124" cy="5029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ALS</a:t>
            </a:r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3419872" y="3325634"/>
            <a:ext cx="22322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6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立方体 2"/>
          <p:cNvSpPr/>
          <p:nvPr/>
        </p:nvSpPr>
        <p:spPr>
          <a:xfrm>
            <a:off x="395536" y="1268760"/>
            <a:ext cx="2232248" cy="504056"/>
          </a:xfrm>
          <a:prstGeom prst="cub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userRDD</a:t>
            </a:r>
            <a:r>
              <a:rPr lang="en-US" altLang="zh-CN" dirty="0"/>
              <a:t>:</a:t>
            </a:r>
            <a:r>
              <a:rPr lang="en-US" altLang="zh-CN" dirty="0" smtClean="0"/>
              <a:t> RDD[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] </a:t>
            </a:r>
            <a:endParaRPr lang="zh-CN" altLang="en-US" dirty="0"/>
          </a:p>
        </p:txBody>
      </p:sp>
      <p:sp>
        <p:nvSpPr>
          <p:cNvPr id="7" name="立方体 6"/>
          <p:cNvSpPr/>
          <p:nvPr/>
        </p:nvSpPr>
        <p:spPr>
          <a:xfrm>
            <a:off x="4283968" y="1196752"/>
            <a:ext cx="2304256" cy="504056"/>
          </a:xfrm>
          <a:prstGeom prst="cub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movieRDD</a:t>
            </a:r>
            <a:r>
              <a:rPr lang="en-US" altLang="zh-CN" dirty="0" smtClean="0"/>
              <a:t>: RDD[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]</a:t>
            </a:r>
            <a:endParaRPr lang="zh-CN" altLang="en-US" dirty="0"/>
          </a:p>
        </p:txBody>
      </p:sp>
      <p:sp>
        <p:nvSpPr>
          <p:cNvPr id="8" name="立方体 7"/>
          <p:cNvSpPr/>
          <p:nvPr/>
        </p:nvSpPr>
        <p:spPr>
          <a:xfrm>
            <a:off x="1744876" y="2401175"/>
            <a:ext cx="3168352" cy="504056"/>
          </a:xfrm>
          <a:prstGeom prst="cub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userMovies</a:t>
            </a:r>
            <a:r>
              <a:rPr lang="en-US" altLang="zh-CN" dirty="0" smtClean="0"/>
              <a:t>: RDD[ (</a:t>
            </a:r>
            <a:r>
              <a:rPr lang="en-US" altLang="zh-CN" dirty="0" err="1" smtClean="0"/>
              <a:t>uid</a:t>
            </a:r>
            <a:r>
              <a:rPr lang="en-US" altLang="zh-CN" smtClean="0"/>
              <a:t>, mid) 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  <p:sp>
        <p:nvSpPr>
          <p:cNvPr id="9" name="立方体 8"/>
          <p:cNvSpPr/>
          <p:nvPr/>
        </p:nvSpPr>
        <p:spPr>
          <a:xfrm>
            <a:off x="1115616" y="3593078"/>
            <a:ext cx="4661708" cy="504056"/>
          </a:xfrm>
          <a:prstGeom prst="cub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predictRating</a:t>
            </a:r>
            <a:r>
              <a:rPr lang="en-US" altLang="zh-CN" dirty="0" smtClean="0"/>
              <a:t>: RDD[ Rating( </a:t>
            </a:r>
            <a:r>
              <a:rPr lang="en-US" altLang="zh-CN" dirty="0" err="1" smtClean="0"/>
              <a:t>uid</a:t>
            </a:r>
            <a:r>
              <a:rPr lang="en-US" altLang="zh-CN" dirty="0" smtClean="0"/>
              <a:t>, mid, predict) ]</a:t>
            </a:r>
            <a:endParaRPr lang="zh-CN" altLang="en-US" dirty="0"/>
          </a:p>
        </p:txBody>
      </p:sp>
      <p:sp>
        <p:nvSpPr>
          <p:cNvPr id="10" name="立方体 9"/>
          <p:cNvSpPr/>
          <p:nvPr/>
        </p:nvSpPr>
        <p:spPr>
          <a:xfrm>
            <a:off x="1115616" y="4678592"/>
            <a:ext cx="4661708" cy="504056"/>
          </a:xfrm>
          <a:prstGeom prst="cub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userGroupRatings</a:t>
            </a:r>
            <a:r>
              <a:rPr lang="en-US" altLang="zh-CN" dirty="0" smtClean="0"/>
              <a:t>: RDD[ ( </a:t>
            </a:r>
            <a:r>
              <a:rPr lang="en-US" altLang="zh-CN" dirty="0" err="1" smtClean="0"/>
              <a:t>uid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Seq</a:t>
            </a:r>
            <a:r>
              <a:rPr lang="en-US" altLang="zh-CN" dirty="0" smtClean="0"/>
              <a:t>[ Rating ]) ]</a:t>
            </a:r>
            <a:endParaRPr lang="zh-CN" altLang="en-US" dirty="0"/>
          </a:p>
        </p:txBody>
      </p:sp>
      <p:sp>
        <p:nvSpPr>
          <p:cNvPr id="11" name="立方体 10"/>
          <p:cNvSpPr/>
          <p:nvPr/>
        </p:nvSpPr>
        <p:spPr>
          <a:xfrm>
            <a:off x="1259632" y="5785551"/>
            <a:ext cx="4320480" cy="504056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userRecs</a:t>
            </a:r>
            <a:r>
              <a:rPr lang="en-US" altLang="zh-CN" dirty="0" smtClean="0"/>
              <a:t>: RDD[ ( </a:t>
            </a:r>
            <a:r>
              <a:rPr lang="en-US" altLang="zh-CN" dirty="0" err="1" smtClean="0"/>
              <a:t>uid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Seq</a:t>
            </a:r>
            <a:r>
              <a:rPr lang="en-US" altLang="zh-CN" dirty="0" smtClean="0"/>
              <a:t>[ ( mid, score ) ] ) ]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858732" y="165107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笛卡尔积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3541173" y="3031915"/>
            <a:ext cx="277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/>
              <a:t>model.predict(userMovies)</a:t>
            </a:r>
          </a:p>
        </p:txBody>
      </p:sp>
      <p:cxnSp>
        <p:nvCxnSpPr>
          <p:cNvPr id="15" name="直接箭头连接符 14"/>
          <p:cNvCxnSpPr>
            <a:stCxn id="3" idx="4"/>
            <a:endCxn id="5" idx="1"/>
          </p:cNvCxnSpPr>
          <p:nvPr/>
        </p:nvCxnSpPr>
        <p:spPr>
          <a:xfrm>
            <a:off x="2501770" y="1583795"/>
            <a:ext cx="356962" cy="251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2"/>
          </p:cNvCxnSpPr>
          <p:nvPr/>
        </p:nvCxnSpPr>
        <p:spPr>
          <a:xfrm flipH="1">
            <a:off x="3923928" y="1511787"/>
            <a:ext cx="360040" cy="3239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5" idx="2"/>
          </p:cNvCxnSpPr>
          <p:nvPr/>
        </p:nvCxnSpPr>
        <p:spPr>
          <a:xfrm>
            <a:off x="3506804" y="2020407"/>
            <a:ext cx="0" cy="3807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3506804" y="2941455"/>
            <a:ext cx="0" cy="6193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3506804" y="4129367"/>
            <a:ext cx="0" cy="5294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"/>
          <p:cNvSpPr>
            <a:spLocks noChangeArrowheads="1"/>
          </p:cNvSpPr>
          <p:nvPr/>
        </p:nvSpPr>
        <p:spPr bwMode="auto">
          <a:xfrm>
            <a:off x="3546109" y="4187214"/>
            <a:ext cx="277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groupByKey</a:t>
            </a:r>
            <a:endParaRPr lang="zh-CN" altLang="zh-CN" b="1" dirty="0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3504836" y="5209487"/>
            <a:ext cx="0" cy="5294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1"/>
          <p:cNvSpPr>
            <a:spLocks noChangeArrowheads="1"/>
          </p:cNvSpPr>
          <p:nvPr/>
        </p:nvSpPr>
        <p:spPr bwMode="auto">
          <a:xfrm>
            <a:off x="3541173" y="5247968"/>
            <a:ext cx="277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sortBy</a:t>
            </a:r>
            <a:r>
              <a:rPr lang="en-US" altLang="zh-CN" b="1" dirty="0" smtClean="0"/>
              <a:t>(‘score</a:t>
            </a:r>
            <a:r>
              <a:rPr lang="en-US" altLang="zh-CN" b="1" smtClean="0"/>
              <a:t>’).take(20</a:t>
            </a:r>
            <a:r>
              <a:rPr lang="en-US" altLang="zh-CN" b="1" dirty="0" smtClean="0"/>
              <a:t>)</a:t>
            </a:r>
            <a:endParaRPr lang="zh-CN" altLang="zh-CN" b="1" dirty="0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897394"/>
            <a:ext cx="2148139" cy="1095737"/>
          </a:xfrm>
          <a:prstGeom prst="rect">
            <a:avLst/>
          </a:prstGeom>
        </p:spPr>
      </p:pic>
      <p:sp>
        <p:nvSpPr>
          <p:cNvPr id="41" name="任意多边形 40"/>
          <p:cNvSpPr/>
          <p:nvPr/>
        </p:nvSpPr>
        <p:spPr>
          <a:xfrm>
            <a:off x="5583767" y="4989161"/>
            <a:ext cx="2235200" cy="1114819"/>
          </a:xfrm>
          <a:custGeom>
            <a:avLst/>
            <a:gdLst>
              <a:gd name="connsiteX0" fmla="*/ 0 w 2235200"/>
              <a:gd name="connsiteY0" fmla="*/ 1028700 h 1114819"/>
              <a:gd name="connsiteX1" fmla="*/ 1849966 w 2235200"/>
              <a:gd name="connsiteY1" fmla="*/ 1011767 h 1114819"/>
              <a:gd name="connsiteX2" fmla="*/ 2235200 w 2235200"/>
              <a:gd name="connsiteY2" fmla="*/ 0 h 111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5200" h="1114819">
                <a:moveTo>
                  <a:pt x="0" y="1028700"/>
                </a:moveTo>
                <a:cubicBezTo>
                  <a:pt x="738716" y="1105958"/>
                  <a:pt x="1477433" y="1183217"/>
                  <a:pt x="1849966" y="1011767"/>
                </a:cubicBezTo>
                <a:cubicBezTo>
                  <a:pt x="2222499" y="840317"/>
                  <a:pt x="2228849" y="420158"/>
                  <a:pt x="2235200" y="0"/>
                </a:cubicBezTo>
              </a:path>
            </a:pathLst>
          </a:cu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 rot="20529454">
            <a:off x="6165187" y="5717828"/>
            <a:ext cx="197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SparkSession.write</a:t>
            </a:r>
            <a:endParaRPr lang="zh-CN" altLang="en-US" b="1" dirty="0"/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457200" y="2909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计算用户推荐矩阵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580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立方体 6"/>
          <p:cNvSpPr/>
          <p:nvPr/>
        </p:nvSpPr>
        <p:spPr>
          <a:xfrm>
            <a:off x="186251" y="2598375"/>
            <a:ext cx="2880320" cy="771359"/>
          </a:xfrm>
          <a:prstGeom prst="cub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movieFeatures</a:t>
            </a:r>
            <a:r>
              <a:rPr lang="en-US" altLang="zh-CN" dirty="0" smtClean="0"/>
              <a:t>:</a:t>
            </a:r>
          </a:p>
          <a:p>
            <a:pPr algn="ctr"/>
            <a:r>
              <a:rPr lang="en-US" altLang="zh-CN" dirty="0" smtClean="0"/>
              <a:t> </a:t>
            </a:r>
            <a:r>
              <a:rPr lang="en-US" altLang="zh-CN" dirty="0"/>
              <a:t>RDD[ mid, </a:t>
            </a:r>
            <a:r>
              <a:rPr lang="en-US" altLang="zh-CN" dirty="0" err="1" smtClean="0"/>
              <a:t>DoubleMatrix</a:t>
            </a:r>
            <a:r>
              <a:rPr lang="en-US" altLang="zh-CN" dirty="0" smtClean="0"/>
              <a:t> ]</a:t>
            </a:r>
            <a:endParaRPr lang="en-US" altLang="zh-CN" dirty="0"/>
          </a:p>
        </p:txBody>
      </p:sp>
      <p:sp>
        <p:nvSpPr>
          <p:cNvPr id="8" name="立方体 7"/>
          <p:cNvSpPr/>
          <p:nvPr/>
        </p:nvSpPr>
        <p:spPr>
          <a:xfrm>
            <a:off x="4298892" y="2569471"/>
            <a:ext cx="2880320" cy="778903"/>
          </a:xfrm>
          <a:prstGeom prst="cub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movieFeatures</a:t>
            </a:r>
            <a:r>
              <a:rPr lang="en-US" altLang="zh-CN" dirty="0"/>
              <a:t> </a:t>
            </a:r>
            <a:r>
              <a:rPr lang="en-US" altLang="zh-CN" dirty="0" smtClean="0"/>
              <a:t>:</a:t>
            </a:r>
          </a:p>
          <a:p>
            <a:pPr algn="ctr"/>
            <a:r>
              <a:rPr lang="en-US" altLang="zh-CN" dirty="0" smtClean="0"/>
              <a:t> </a:t>
            </a:r>
            <a:r>
              <a:rPr lang="en-US" altLang="zh-CN" dirty="0"/>
              <a:t>RDD[ mid, </a:t>
            </a:r>
            <a:r>
              <a:rPr lang="en-US" altLang="zh-CN" dirty="0" err="1"/>
              <a:t>DoubleMatrix</a:t>
            </a:r>
            <a:r>
              <a:rPr lang="en-US" altLang="zh-CN" dirty="0"/>
              <a:t> ]</a:t>
            </a:r>
          </a:p>
        </p:txBody>
      </p:sp>
      <p:sp>
        <p:nvSpPr>
          <p:cNvPr id="9" name="立方体 8"/>
          <p:cNvSpPr/>
          <p:nvPr/>
        </p:nvSpPr>
        <p:spPr>
          <a:xfrm>
            <a:off x="1259632" y="4365104"/>
            <a:ext cx="4248472" cy="504056"/>
          </a:xfrm>
          <a:prstGeom prst="cub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movieSim</a:t>
            </a:r>
            <a:r>
              <a:rPr lang="en-US" altLang="zh-CN" dirty="0"/>
              <a:t>: RDD[ </a:t>
            </a:r>
            <a:r>
              <a:rPr lang="en-US" altLang="zh-CN" dirty="0" smtClean="0"/>
              <a:t>(mid</a:t>
            </a:r>
            <a:r>
              <a:rPr lang="en-US" altLang="zh-CN" dirty="0"/>
              <a:t>, </a:t>
            </a:r>
            <a:r>
              <a:rPr lang="en-US" altLang="zh-CN" dirty="0" smtClean="0"/>
              <a:t>(mid, </a:t>
            </a:r>
            <a:r>
              <a:rPr lang="en-US" altLang="zh-CN" dirty="0" err="1" smtClean="0"/>
              <a:t>consinSim</a:t>
            </a:r>
            <a:r>
              <a:rPr lang="en-US" altLang="zh-CN" dirty="0" smtClean="0"/>
              <a:t>) ) ]</a:t>
            </a:r>
            <a:endParaRPr lang="zh-CN" altLang="en-US" dirty="0"/>
          </a:p>
        </p:txBody>
      </p:sp>
      <p:sp>
        <p:nvSpPr>
          <p:cNvPr id="10" name="立方体 9"/>
          <p:cNvSpPr/>
          <p:nvPr/>
        </p:nvSpPr>
        <p:spPr>
          <a:xfrm>
            <a:off x="899592" y="1628800"/>
            <a:ext cx="1140147" cy="504056"/>
          </a:xfrm>
          <a:prstGeom prst="cub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model</a:t>
            </a:r>
            <a:endParaRPr lang="zh-CN" altLang="en-US" dirty="0"/>
          </a:p>
        </p:txBody>
      </p:sp>
      <p:sp>
        <p:nvSpPr>
          <p:cNvPr id="11" name="立方体 10"/>
          <p:cNvSpPr/>
          <p:nvPr/>
        </p:nvSpPr>
        <p:spPr>
          <a:xfrm>
            <a:off x="899592" y="5517232"/>
            <a:ext cx="5184576" cy="504056"/>
          </a:xfrm>
          <a:prstGeom prst="cub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moviesSimGroup</a:t>
            </a:r>
            <a:r>
              <a:rPr lang="en-US" altLang="zh-CN" dirty="0" smtClean="0"/>
              <a:t>: RDD</a:t>
            </a:r>
            <a:r>
              <a:rPr lang="en-US" altLang="zh-CN" dirty="0"/>
              <a:t>[ (mid, </a:t>
            </a:r>
            <a:r>
              <a:rPr lang="en-US" altLang="zh-CN" dirty="0" err="1" smtClean="0"/>
              <a:t>Seq</a:t>
            </a:r>
            <a:r>
              <a:rPr lang="en-US" altLang="zh-CN" dirty="0" smtClean="0"/>
              <a:t>(mid</a:t>
            </a:r>
            <a:r>
              <a:rPr lang="en-US" altLang="zh-CN" dirty="0"/>
              <a:t>, </a:t>
            </a:r>
            <a:r>
              <a:rPr lang="en-US" altLang="zh-CN" dirty="0" err="1"/>
              <a:t>consinSim</a:t>
            </a:r>
            <a:r>
              <a:rPr lang="en-US" altLang="zh-CN" dirty="0"/>
              <a:t>) ) 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066571" y="349171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笛卡尔积</a:t>
            </a:r>
          </a:p>
        </p:txBody>
      </p:sp>
      <p:cxnSp>
        <p:nvCxnSpPr>
          <p:cNvPr id="15" name="直接箭头连接符 14"/>
          <p:cNvCxnSpPr>
            <a:stCxn id="7" idx="4"/>
          </p:cNvCxnSpPr>
          <p:nvPr/>
        </p:nvCxnSpPr>
        <p:spPr>
          <a:xfrm>
            <a:off x="2873731" y="3080474"/>
            <a:ext cx="510137" cy="4112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" idx="2"/>
          </p:cNvCxnSpPr>
          <p:nvPr/>
        </p:nvCxnSpPr>
        <p:spPr>
          <a:xfrm flipH="1">
            <a:off x="3923928" y="3056285"/>
            <a:ext cx="374964" cy="4354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565438" y="3861048"/>
            <a:ext cx="0" cy="3807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0" idx="3"/>
            <a:endCxn id="7" idx="0"/>
          </p:cNvCxnSpPr>
          <p:nvPr/>
        </p:nvCxnSpPr>
        <p:spPr>
          <a:xfrm>
            <a:off x="1406659" y="2132856"/>
            <a:ext cx="316172" cy="4655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3556607" y="4980261"/>
            <a:ext cx="1968" cy="4649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3541173" y="4931876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Filter(</a:t>
            </a:r>
            <a:r>
              <a:rPr lang="en-US" altLang="zh-CN" b="1" dirty="0" err="1" smtClean="0"/>
              <a:t>consinSim</a:t>
            </a:r>
            <a:r>
              <a:rPr lang="en-US" altLang="zh-CN" b="1" dirty="0" smtClean="0"/>
              <a:t> &gt; 0.6) .</a:t>
            </a:r>
            <a:r>
              <a:rPr lang="en-US" altLang="zh-CN" b="1" dirty="0" err="1" smtClean="0"/>
              <a:t>groupByKey</a:t>
            </a:r>
            <a:endParaRPr lang="zh-CN" altLang="zh-CN" b="1" dirty="0"/>
          </a:p>
        </p:txBody>
      </p:sp>
      <p:sp>
        <p:nvSpPr>
          <p:cNvPr id="46" name="Rectangle 1"/>
          <p:cNvSpPr>
            <a:spLocks noChangeArrowheads="1"/>
          </p:cNvSpPr>
          <p:nvPr/>
        </p:nvSpPr>
        <p:spPr bwMode="auto">
          <a:xfrm>
            <a:off x="1529845" y="2129620"/>
            <a:ext cx="277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 smtClean="0"/>
              <a:t>model.</a:t>
            </a:r>
            <a:r>
              <a:rPr lang="en-US" altLang="zh-CN" b="1" dirty="0"/>
              <a:t> </a:t>
            </a:r>
            <a:r>
              <a:rPr lang="en-US" altLang="zh-CN" b="1" dirty="0" err="1"/>
              <a:t>productFeatures</a:t>
            </a:r>
            <a:endParaRPr lang="zh-CN" altLang="zh-CN" b="1" dirty="0"/>
          </a:p>
        </p:txBody>
      </p:sp>
      <p:sp>
        <p:nvSpPr>
          <p:cNvPr id="50" name="Rectangle 1"/>
          <p:cNvSpPr>
            <a:spLocks noChangeArrowheads="1"/>
          </p:cNvSpPr>
          <p:nvPr/>
        </p:nvSpPr>
        <p:spPr bwMode="auto">
          <a:xfrm>
            <a:off x="3131840" y="1725029"/>
            <a:ext cx="558062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Matrix</a:t>
            </a:r>
            <a:r>
              <a:rPr lang="zh-CN" altLang="en-US" b="1" dirty="0" smtClean="0">
                <a:solidFill>
                  <a:schemeClr val="bg1"/>
                </a:solidFill>
              </a:rPr>
              <a:t>（</a:t>
            </a:r>
            <a:r>
              <a:rPr lang="en-US" altLang="zh-CN" b="1" dirty="0" smtClean="0">
                <a:solidFill>
                  <a:schemeClr val="bg1"/>
                </a:solidFill>
              </a:rPr>
              <a:t>N</a:t>
            </a:r>
            <a:r>
              <a:rPr lang="zh-CN" altLang="en-US" b="1" dirty="0" smtClean="0">
                <a:solidFill>
                  <a:schemeClr val="bg1"/>
                </a:solidFill>
              </a:rPr>
              <a:t>，</a:t>
            </a:r>
            <a:r>
              <a:rPr lang="en-US" altLang="zh-CN" b="1" dirty="0" smtClean="0">
                <a:solidFill>
                  <a:schemeClr val="bg1"/>
                </a:solidFill>
              </a:rPr>
              <a:t>M</a:t>
            </a:r>
            <a:r>
              <a:rPr lang="zh-CN" altLang="en-US" b="1" dirty="0" smtClean="0">
                <a:solidFill>
                  <a:schemeClr val="bg1"/>
                </a:solidFill>
              </a:rPr>
              <a:t>）</a:t>
            </a:r>
            <a:r>
              <a:rPr lang="en-US" altLang="zh-CN" b="1" dirty="0" smtClean="0">
                <a:solidFill>
                  <a:schemeClr val="bg1"/>
                </a:solidFill>
              </a:rPr>
              <a:t> =  </a:t>
            </a:r>
            <a:r>
              <a:rPr lang="en-US" altLang="zh-CN" b="1" dirty="0">
                <a:solidFill>
                  <a:schemeClr val="bg1"/>
                </a:solidFill>
              </a:rPr>
              <a:t>Matrix</a:t>
            </a:r>
            <a:r>
              <a:rPr lang="zh-CN" altLang="en-US" b="1" dirty="0">
                <a:solidFill>
                  <a:schemeClr val="bg1"/>
                </a:solidFill>
              </a:rPr>
              <a:t>（</a:t>
            </a:r>
            <a:r>
              <a:rPr lang="en-US" altLang="zh-CN" b="1" dirty="0">
                <a:solidFill>
                  <a:schemeClr val="bg1"/>
                </a:solidFill>
              </a:rPr>
              <a:t>N</a:t>
            </a:r>
            <a:r>
              <a:rPr lang="zh-CN" altLang="en-US" b="1" dirty="0" smtClean="0">
                <a:solidFill>
                  <a:schemeClr val="bg1"/>
                </a:solidFill>
              </a:rPr>
              <a:t>，</a:t>
            </a:r>
            <a:r>
              <a:rPr lang="en-US" altLang="zh-CN" b="1" smtClean="0">
                <a:solidFill>
                  <a:schemeClr val="bg1"/>
                </a:solidFill>
              </a:rPr>
              <a:t>K</a:t>
            </a:r>
            <a:r>
              <a:rPr lang="zh-CN" altLang="en-US" b="1" smtClean="0">
                <a:solidFill>
                  <a:schemeClr val="bg1"/>
                </a:solidFill>
              </a:rPr>
              <a:t>）</a:t>
            </a:r>
            <a:r>
              <a:rPr lang="en-US" altLang="zh-CN" b="1" smtClean="0">
                <a:solidFill>
                  <a:schemeClr val="bg1"/>
                </a:solidFill>
              </a:rPr>
              <a:t>×</a:t>
            </a:r>
            <a:r>
              <a:rPr lang="zh-CN" altLang="en-US" b="1" smtClean="0">
                <a:solidFill>
                  <a:schemeClr val="bg1"/>
                </a:solidFill>
              </a:rPr>
              <a:t> </a:t>
            </a:r>
            <a:r>
              <a:rPr lang="en-US" altLang="zh-CN" b="1" smtClean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Matrix</a:t>
            </a:r>
            <a:r>
              <a:rPr lang="zh-CN" altLang="en-US" b="1" dirty="0" smtClean="0">
                <a:solidFill>
                  <a:schemeClr val="bg1"/>
                </a:solidFill>
              </a:rPr>
              <a:t>（</a:t>
            </a:r>
            <a:r>
              <a:rPr lang="en-US" altLang="zh-CN" b="1" dirty="0" smtClean="0">
                <a:solidFill>
                  <a:schemeClr val="bg1"/>
                </a:solidFill>
              </a:rPr>
              <a:t>K</a:t>
            </a:r>
            <a:r>
              <a:rPr lang="zh-CN" altLang="en-US" b="1" dirty="0" smtClean="0">
                <a:solidFill>
                  <a:schemeClr val="bg1"/>
                </a:solidFill>
              </a:rPr>
              <a:t>，</a:t>
            </a:r>
            <a:r>
              <a:rPr lang="en-US" altLang="zh-CN" b="1" dirty="0">
                <a:solidFill>
                  <a:schemeClr val="bg1"/>
                </a:solidFill>
              </a:rPr>
              <a:t>M</a:t>
            </a:r>
            <a:r>
              <a:rPr lang="zh-CN" altLang="en-US" b="1" dirty="0">
                <a:solidFill>
                  <a:schemeClr val="bg1"/>
                </a:solidFill>
              </a:rPr>
              <a:t>）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endParaRPr lang="zh-CN" altLang="zh-CN" b="1" dirty="0">
              <a:solidFill>
                <a:schemeClr val="bg1"/>
              </a:solidFill>
            </a:endParaRPr>
          </a:p>
        </p:txBody>
      </p:sp>
      <p:sp>
        <p:nvSpPr>
          <p:cNvPr id="24" name="标题 1"/>
          <p:cNvSpPr txBox="1">
            <a:spLocks/>
          </p:cNvSpPr>
          <p:nvPr/>
        </p:nvSpPr>
        <p:spPr>
          <a:xfrm>
            <a:off x="457200" y="2909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计算电影相似度矩阵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784531" y="3949076"/>
                <a:ext cx="2107949" cy="664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/>
                        </a:rPr>
                        <m:t>cosθ</m:t>
                      </m:r>
                      <m:r>
                        <a:rPr lang="en-US" altLang="zh-CN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/>
                            </a:rPr>
                            <m:t>∙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𝑏</m:t>
                          </m:r>
                        </m:num>
                        <m:den>
                          <m:r>
                            <a:rPr lang="en-US" altLang="zh-CN" i="1">
                              <a:latin typeface="Cambria Math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i="1">
                              <a:latin typeface="Cambria Math"/>
                            </a:rPr>
                            <m:t>|×||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𝑏</m:t>
                          </m:r>
                          <m:r>
                            <a:rPr lang="en-US" altLang="zh-CN" i="1">
                              <a:latin typeface="Cambria Math"/>
                            </a:rPr>
                            <m:t>||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531" y="3949076"/>
                <a:ext cx="2107949" cy="66492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11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立方体 11"/>
          <p:cNvSpPr/>
          <p:nvPr/>
        </p:nvSpPr>
        <p:spPr>
          <a:xfrm>
            <a:off x="237220" y="1772816"/>
            <a:ext cx="4464496" cy="504056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movieRecs</a:t>
            </a:r>
            <a:r>
              <a:rPr lang="en-US" altLang="zh-CN" dirty="0" smtClean="0"/>
              <a:t>: RDD[ ( </a:t>
            </a:r>
            <a:r>
              <a:rPr lang="en-US" altLang="zh-CN" dirty="0" err="1" smtClean="0"/>
              <a:t>uid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Seq</a:t>
            </a:r>
            <a:r>
              <a:rPr lang="en-US" altLang="zh-CN" dirty="0" smtClean="0"/>
              <a:t>[ ( mid, score ) ] ) ]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728012"/>
            <a:ext cx="2973007" cy="3881188"/>
          </a:xfrm>
          <a:prstGeom prst="rect">
            <a:avLst/>
          </a:prstGeom>
        </p:spPr>
      </p:pic>
      <p:cxnSp>
        <p:nvCxnSpPr>
          <p:cNvPr id="23" name="直接箭头连接符 22"/>
          <p:cNvCxnSpPr>
            <a:stCxn id="12" idx="3"/>
          </p:cNvCxnSpPr>
          <p:nvPr/>
        </p:nvCxnSpPr>
        <p:spPr>
          <a:xfrm>
            <a:off x="2406461" y="2276872"/>
            <a:ext cx="3389675" cy="9361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2" idx="3"/>
          </p:cNvCxnSpPr>
          <p:nvPr/>
        </p:nvCxnSpPr>
        <p:spPr>
          <a:xfrm>
            <a:off x="2406461" y="2276872"/>
            <a:ext cx="3389675" cy="30963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"/>
          <p:cNvSpPr>
            <a:spLocks noChangeArrowheads="1"/>
          </p:cNvSpPr>
          <p:nvPr/>
        </p:nvSpPr>
        <p:spPr bwMode="auto">
          <a:xfrm rot="2559388">
            <a:off x="2848459" y="3680106"/>
            <a:ext cx="199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SparkSession.write</a:t>
            </a:r>
            <a:endParaRPr lang="zh-CN" altLang="zh-CN" b="1" dirty="0"/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 rot="896212">
            <a:off x="3980310" y="2560257"/>
            <a:ext cx="129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spark-</a:t>
            </a:r>
            <a:r>
              <a:rPr lang="en-US" altLang="zh-CN" b="1" dirty="0" err="1" smtClean="0"/>
              <a:t>redis</a:t>
            </a:r>
            <a:endParaRPr lang="en-US" altLang="zh-CN" dirty="0"/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存储</a:t>
            </a:r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电影相似度矩阵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594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实时</a:t>
            </a:r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推荐模块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2453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实时推荐架构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实时推荐优先级计算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027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框架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2453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大数据处理流程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系统模块设计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项目系统架构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项目数据流图</a:t>
            </a:r>
            <a:endParaRPr lang="en-US" altLang="zh-CN" sz="240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472" y="1844824"/>
            <a:ext cx="3995936" cy="2997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52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80389"/>
            <a:ext cx="6903713" cy="5157192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372200" y="4365104"/>
            <a:ext cx="1728192" cy="139962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457200" y="3326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基于模型的实时推荐模块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393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870" y="1715050"/>
            <a:ext cx="1452864" cy="14597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89" y="3297284"/>
            <a:ext cx="1446846" cy="14029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797152"/>
            <a:ext cx="1447518" cy="11358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934" y="2316552"/>
            <a:ext cx="356350" cy="41369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99" y="5418867"/>
            <a:ext cx="1171963" cy="46314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742602" y="3796792"/>
            <a:ext cx="1152128" cy="302923"/>
            <a:chOff x="2873287" y="2932561"/>
            <a:chExt cx="3397425" cy="90603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3287" y="3019404"/>
              <a:ext cx="3397425" cy="819192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4005586" y="2932561"/>
              <a:ext cx="1544636" cy="61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bg1"/>
                  </a:solidFill>
                </a:rPr>
                <a:t>log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59" y="4133018"/>
            <a:ext cx="960187" cy="2857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94" y="4412738"/>
            <a:ext cx="1100827" cy="23722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968" y="2241533"/>
            <a:ext cx="831897" cy="29013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48" y="2576665"/>
            <a:ext cx="971907" cy="22261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144" y="2844714"/>
            <a:ext cx="797860" cy="278266"/>
          </a:xfrm>
          <a:prstGeom prst="rect">
            <a:avLst/>
          </a:prstGeom>
        </p:spPr>
      </p:pic>
      <p:sp>
        <p:nvSpPr>
          <p:cNvPr id="19" name="任意多边形 18"/>
          <p:cNvSpPr/>
          <p:nvPr/>
        </p:nvSpPr>
        <p:spPr>
          <a:xfrm>
            <a:off x="6139283" y="2376780"/>
            <a:ext cx="454241" cy="123825"/>
          </a:xfrm>
          <a:custGeom>
            <a:avLst/>
            <a:gdLst>
              <a:gd name="connsiteX0" fmla="*/ 0 w 590550"/>
              <a:gd name="connsiteY0" fmla="*/ 142875 h 142875"/>
              <a:gd name="connsiteX1" fmla="*/ 342900 w 590550"/>
              <a:gd name="connsiteY1" fmla="*/ 109537 h 142875"/>
              <a:gd name="connsiteX2" fmla="*/ 590550 w 59055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0550" h="142875">
                <a:moveTo>
                  <a:pt x="0" y="142875"/>
                </a:moveTo>
                <a:cubicBezTo>
                  <a:pt x="122237" y="138112"/>
                  <a:pt x="244475" y="133349"/>
                  <a:pt x="342900" y="109537"/>
                </a:cubicBezTo>
                <a:cubicBezTo>
                  <a:pt x="441325" y="85724"/>
                  <a:pt x="515937" y="42862"/>
                  <a:pt x="590550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7850825" y="2953042"/>
            <a:ext cx="358433" cy="1019175"/>
          </a:xfrm>
          <a:custGeom>
            <a:avLst/>
            <a:gdLst>
              <a:gd name="connsiteX0" fmla="*/ 14287 w 358433"/>
              <a:gd name="connsiteY0" fmla="*/ 0 h 1019175"/>
              <a:gd name="connsiteX1" fmla="*/ 314325 w 358433"/>
              <a:gd name="connsiteY1" fmla="*/ 190500 h 1019175"/>
              <a:gd name="connsiteX2" fmla="*/ 323850 w 358433"/>
              <a:gd name="connsiteY2" fmla="*/ 857250 h 1019175"/>
              <a:gd name="connsiteX3" fmla="*/ 0 w 358433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433" h="1019175">
                <a:moveTo>
                  <a:pt x="14287" y="0"/>
                </a:moveTo>
                <a:cubicBezTo>
                  <a:pt x="138509" y="23812"/>
                  <a:pt x="262731" y="47625"/>
                  <a:pt x="314325" y="190500"/>
                </a:cubicBezTo>
                <a:cubicBezTo>
                  <a:pt x="365919" y="333375"/>
                  <a:pt x="376237" y="719138"/>
                  <a:pt x="323850" y="857250"/>
                </a:cubicBezTo>
                <a:cubicBezTo>
                  <a:pt x="271463" y="995362"/>
                  <a:pt x="0" y="1019175"/>
                  <a:pt x="0" y="101917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6323818" y="4515142"/>
            <a:ext cx="326857" cy="981075"/>
          </a:xfrm>
          <a:custGeom>
            <a:avLst/>
            <a:gdLst>
              <a:gd name="connsiteX0" fmla="*/ 264944 w 326857"/>
              <a:gd name="connsiteY0" fmla="*/ 0 h 981075"/>
              <a:gd name="connsiteX1" fmla="*/ 50632 w 326857"/>
              <a:gd name="connsiteY1" fmla="*/ 147638 h 981075"/>
              <a:gd name="connsiteX2" fmla="*/ 22057 w 326857"/>
              <a:gd name="connsiteY2" fmla="*/ 581025 h 981075"/>
              <a:gd name="connsiteX3" fmla="*/ 326857 w 326857"/>
              <a:gd name="connsiteY3" fmla="*/ 981075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857" h="981075">
                <a:moveTo>
                  <a:pt x="264944" y="0"/>
                </a:moveTo>
                <a:cubicBezTo>
                  <a:pt x="178028" y="25400"/>
                  <a:pt x="91113" y="50801"/>
                  <a:pt x="50632" y="147638"/>
                </a:cubicBezTo>
                <a:cubicBezTo>
                  <a:pt x="10151" y="244475"/>
                  <a:pt x="-23981" y="442119"/>
                  <a:pt x="22057" y="581025"/>
                </a:cubicBezTo>
                <a:cubicBezTo>
                  <a:pt x="68094" y="719931"/>
                  <a:pt x="275263" y="915194"/>
                  <a:pt x="326857" y="98107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655312" y="5229517"/>
            <a:ext cx="1000125" cy="366713"/>
          </a:xfrm>
          <a:custGeom>
            <a:avLst/>
            <a:gdLst>
              <a:gd name="connsiteX0" fmla="*/ 0 w 1000125"/>
              <a:gd name="connsiteY0" fmla="*/ 0 h 366713"/>
              <a:gd name="connsiteX1" fmla="*/ 385763 w 1000125"/>
              <a:gd name="connsiteY1" fmla="*/ 280988 h 366713"/>
              <a:gd name="connsiteX2" fmla="*/ 1000125 w 1000125"/>
              <a:gd name="connsiteY2" fmla="*/ 366713 h 36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125" h="366713">
                <a:moveTo>
                  <a:pt x="0" y="0"/>
                </a:moveTo>
                <a:cubicBezTo>
                  <a:pt x="109538" y="109934"/>
                  <a:pt x="219076" y="219869"/>
                  <a:pt x="385763" y="280988"/>
                </a:cubicBezTo>
                <a:cubicBezTo>
                  <a:pt x="552451" y="342107"/>
                  <a:pt x="914400" y="358776"/>
                  <a:pt x="1000125" y="366713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583440" y="5552040"/>
            <a:ext cx="890588" cy="159233"/>
          </a:xfrm>
          <a:custGeom>
            <a:avLst/>
            <a:gdLst>
              <a:gd name="connsiteX0" fmla="*/ 0 w 890588"/>
              <a:gd name="connsiteY0" fmla="*/ 159233 h 159233"/>
              <a:gd name="connsiteX1" fmla="*/ 390525 w 890588"/>
              <a:gd name="connsiteY1" fmla="*/ 6833 h 159233"/>
              <a:gd name="connsiteX2" fmla="*/ 890588 w 890588"/>
              <a:gd name="connsiteY2" fmla="*/ 25883 h 15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0588" h="159233">
                <a:moveTo>
                  <a:pt x="0" y="159233"/>
                </a:moveTo>
                <a:cubicBezTo>
                  <a:pt x="121047" y="94145"/>
                  <a:pt x="242094" y="29058"/>
                  <a:pt x="390525" y="6833"/>
                </a:cubicBezTo>
                <a:cubicBezTo>
                  <a:pt x="538956" y="-15392"/>
                  <a:pt x="807244" y="23502"/>
                  <a:pt x="890588" y="25883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7387671" y="2357730"/>
            <a:ext cx="477009" cy="309562"/>
          </a:xfrm>
          <a:custGeom>
            <a:avLst/>
            <a:gdLst>
              <a:gd name="connsiteX0" fmla="*/ 0 w 637743"/>
              <a:gd name="connsiteY0" fmla="*/ 0 h 309562"/>
              <a:gd name="connsiteX1" fmla="*/ 538163 w 637743"/>
              <a:gd name="connsiteY1" fmla="*/ 61912 h 309562"/>
              <a:gd name="connsiteX2" fmla="*/ 633413 w 637743"/>
              <a:gd name="connsiteY2" fmla="*/ 247650 h 309562"/>
              <a:gd name="connsiteX3" fmla="*/ 476250 w 637743"/>
              <a:gd name="connsiteY3" fmla="*/ 309562 h 30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743" h="309562">
                <a:moveTo>
                  <a:pt x="0" y="0"/>
                </a:moveTo>
                <a:cubicBezTo>
                  <a:pt x="216297" y="10318"/>
                  <a:pt x="432594" y="20637"/>
                  <a:pt x="538163" y="61912"/>
                </a:cubicBezTo>
                <a:cubicBezTo>
                  <a:pt x="643732" y="103187"/>
                  <a:pt x="643732" y="206375"/>
                  <a:pt x="633413" y="247650"/>
                </a:cubicBezTo>
                <a:cubicBezTo>
                  <a:pt x="623094" y="288925"/>
                  <a:pt x="549672" y="299243"/>
                  <a:pt x="476250" y="309562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6593525" y="2681580"/>
            <a:ext cx="480620" cy="290512"/>
          </a:xfrm>
          <a:custGeom>
            <a:avLst/>
            <a:gdLst>
              <a:gd name="connsiteX0" fmla="*/ 218042 w 699054"/>
              <a:gd name="connsiteY0" fmla="*/ 0 h 290512"/>
              <a:gd name="connsiteX1" fmla="*/ 51354 w 699054"/>
              <a:gd name="connsiteY1" fmla="*/ 80962 h 290512"/>
              <a:gd name="connsiteX2" fmla="*/ 56117 w 699054"/>
              <a:gd name="connsiteY2" fmla="*/ 252412 h 290512"/>
              <a:gd name="connsiteX3" fmla="*/ 699054 w 699054"/>
              <a:gd name="connsiteY3" fmla="*/ 290512 h 2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054" h="290512">
                <a:moveTo>
                  <a:pt x="218042" y="0"/>
                </a:moveTo>
                <a:cubicBezTo>
                  <a:pt x="148191" y="19446"/>
                  <a:pt x="78341" y="38893"/>
                  <a:pt x="51354" y="80962"/>
                </a:cubicBezTo>
                <a:cubicBezTo>
                  <a:pt x="24367" y="123031"/>
                  <a:pt x="-51833" y="217487"/>
                  <a:pt x="56117" y="252412"/>
                </a:cubicBezTo>
                <a:cubicBezTo>
                  <a:pt x="164067" y="287337"/>
                  <a:pt x="431560" y="288924"/>
                  <a:pt x="699054" y="290512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6580174" y="3961535"/>
            <a:ext cx="254569" cy="322890"/>
          </a:xfrm>
          <a:custGeom>
            <a:avLst/>
            <a:gdLst>
              <a:gd name="connsiteX0" fmla="*/ 167000 w 224150"/>
              <a:gd name="connsiteY0" fmla="*/ 0 h 316970"/>
              <a:gd name="connsiteX1" fmla="*/ 5075 w 224150"/>
              <a:gd name="connsiteY1" fmla="*/ 123825 h 316970"/>
              <a:gd name="connsiteX2" fmla="*/ 57463 w 224150"/>
              <a:gd name="connsiteY2" fmla="*/ 290512 h 316970"/>
              <a:gd name="connsiteX3" fmla="*/ 224150 w 224150"/>
              <a:gd name="connsiteY3" fmla="*/ 314325 h 31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150" h="316970">
                <a:moveTo>
                  <a:pt x="167000" y="0"/>
                </a:moveTo>
                <a:cubicBezTo>
                  <a:pt x="95165" y="37703"/>
                  <a:pt x="23331" y="75406"/>
                  <a:pt x="5075" y="123825"/>
                </a:cubicBezTo>
                <a:cubicBezTo>
                  <a:pt x="-13181" y="172244"/>
                  <a:pt x="20951" y="258762"/>
                  <a:pt x="57463" y="290512"/>
                </a:cubicBezTo>
                <a:cubicBezTo>
                  <a:pt x="93975" y="322262"/>
                  <a:pt x="159062" y="318293"/>
                  <a:pt x="224150" y="31432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7667321" y="4246803"/>
            <a:ext cx="213260" cy="294831"/>
          </a:xfrm>
          <a:custGeom>
            <a:avLst/>
            <a:gdLst>
              <a:gd name="connsiteX0" fmla="*/ 23812 w 248831"/>
              <a:gd name="connsiteY0" fmla="*/ 1639 h 294831"/>
              <a:gd name="connsiteX1" fmla="*/ 214312 w 248831"/>
              <a:gd name="connsiteY1" fmla="*/ 39739 h 294831"/>
              <a:gd name="connsiteX2" fmla="*/ 228600 w 248831"/>
              <a:gd name="connsiteY2" fmla="*/ 268339 h 294831"/>
              <a:gd name="connsiteX3" fmla="*/ 0 w 248831"/>
              <a:gd name="connsiteY3" fmla="*/ 287389 h 29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831" h="294831">
                <a:moveTo>
                  <a:pt x="23812" y="1639"/>
                </a:moveTo>
                <a:cubicBezTo>
                  <a:pt x="101996" y="-1536"/>
                  <a:pt x="180181" y="-4711"/>
                  <a:pt x="214312" y="39739"/>
                </a:cubicBezTo>
                <a:cubicBezTo>
                  <a:pt x="248443" y="84189"/>
                  <a:pt x="264319" y="227064"/>
                  <a:pt x="228600" y="268339"/>
                </a:cubicBezTo>
                <a:cubicBezTo>
                  <a:pt x="192881" y="309614"/>
                  <a:pt x="15875" y="291358"/>
                  <a:pt x="0" y="287389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976" y="4473738"/>
            <a:ext cx="1459654" cy="151155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288" y="5470778"/>
            <a:ext cx="1265253" cy="46929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693" y="4976196"/>
            <a:ext cx="1268056" cy="50514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58"/>
          <a:stretch/>
        </p:blipFill>
        <p:spPr>
          <a:xfrm>
            <a:off x="2028361" y="5232749"/>
            <a:ext cx="1402397" cy="55477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1297"/>
          <a:stretch/>
        </p:blipFill>
        <p:spPr>
          <a:xfrm>
            <a:off x="2072339" y="5782561"/>
            <a:ext cx="1314440" cy="176883"/>
          </a:xfrm>
          <a:prstGeom prst="rect">
            <a:avLst/>
          </a:prstGeom>
        </p:spPr>
      </p:pic>
      <p:sp>
        <p:nvSpPr>
          <p:cNvPr id="40" name="任意多边形 39"/>
          <p:cNvSpPr/>
          <p:nvPr/>
        </p:nvSpPr>
        <p:spPr>
          <a:xfrm>
            <a:off x="2766552" y="5926816"/>
            <a:ext cx="4508500" cy="447800"/>
          </a:xfrm>
          <a:custGeom>
            <a:avLst/>
            <a:gdLst>
              <a:gd name="connsiteX0" fmla="*/ 4508500 w 4508500"/>
              <a:gd name="connsiteY0" fmla="*/ 0 h 447800"/>
              <a:gd name="connsiteX1" fmla="*/ 3854450 w 4508500"/>
              <a:gd name="connsiteY1" fmla="*/ 381000 h 447800"/>
              <a:gd name="connsiteX2" fmla="*/ 673100 w 4508500"/>
              <a:gd name="connsiteY2" fmla="*/ 419100 h 447800"/>
              <a:gd name="connsiteX3" fmla="*/ 0 w 4508500"/>
              <a:gd name="connsiteY3" fmla="*/ 76200 h 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8500" h="447800">
                <a:moveTo>
                  <a:pt x="4508500" y="0"/>
                </a:moveTo>
                <a:cubicBezTo>
                  <a:pt x="4501091" y="155575"/>
                  <a:pt x="4493683" y="311150"/>
                  <a:pt x="3854450" y="381000"/>
                </a:cubicBezTo>
                <a:cubicBezTo>
                  <a:pt x="3215217" y="450850"/>
                  <a:pt x="1315508" y="469900"/>
                  <a:pt x="673100" y="419100"/>
                </a:cubicBezTo>
                <a:cubicBezTo>
                  <a:pt x="30692" y="368300"/>
                  <a:pt x="111125" y="128058"/>
                  <a:pt x="0" y="7620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Rectangle 1"/>
          <p:cNvSpPr>
            <a:spLocks noChangeArrowheads="1"/>
          </p:cNvSpPr>
          <p:nvPr/>
        </p:nvSpPr>
        <p:spPr bwMode="auto">
          <a:xfrm>
            <a:off x="555398" y="2276872"/>
            <a:ext cx="4049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sz="2400" dirty="0" smtClean="0">
                <a:latin typeface="微软雅黑 Light" pitchFamily="34" charset="-122"/>
                <a:ea typeface="微软雅黑 Light" pitchFamily="34" charset="-122"/>
              </a:rPr>
              <a:t>计算速度要快</a:t>
            </a:r>
            <a:endParaRPr lang="en-US" altLang="zh-CN" sz="2400" dirty="0" smtClean="0">
              <a:latin typeface="微软雅黑 Light" pitchFamily="34" charset="-122"/>
              <a:ea typeface="微软雅黑 Light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zh-CN" sz="2400" dirty="0" smtClean="0">
              <a:latin typeface="微软雅黑 Light" pitchFamily="34" charset="-122"/>
              <a:ea typeface="微软雅黑 Light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2400" dirty="0" smtClean="0">
                <a:latin typeface="微软雅黑 Light" pitchFamily="34" charset="-122"/>
                <a:ea typeface="微软雅黑 Light" pitchFamily="34" charset="-122"/>
              </a:rPr>
              <a:t>结果可以不是特别精确</a:t>
            </a:r>
            <a:endParaRPr lang="en-US" altLang="zh-CN" sz="2400" dirty="0" smtClean="0">
              <a:latin typeface="微软雅黑 Light" pitchFamily="34" charset="-122"/>
              <a:ea typeface="微软雅黑 Light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zh-CN" sz="2400" dirty="0">
              <a:latin typeface="微软雅黑 Light" pitchFamily="34" charset="-122"/>
              <a:ea typeface="微软雅黑 Light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2400" dirty="0" smtClean="0">
                <a:latin typeface="微软雅黑 Light" pitchFamily="34" charset="-122"/>
                <a:ea typeface="微软雅黑 Light" pitchFamily="34" charset="-122"/>
              </a:rPr>
              <a:t>有预先设计好的推荐模型</a:t>
            </a:r>
            <a:endParaRPr lang="zh-CN" altLang="zh-CN" sz="24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81470" y="1901992"/>
            <a:ext cx="256442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</a:rPr>
              <a:t>uid,mid,score,timestamp</a:t>
            </a:r>
          </a:p>
        </p:txBody>
      </p:sp>
      <p:sp>
        <p:nvSpPr>
          <p:cNvPr id="35" name="标题 1"/>
          <p:cNvSpPr txBox="1">
            <a:spLocks/>
          </p:cNvSpPr>
          <p:nvPr/>
        </p:nvSpPr>
        <p:spPr>
          <a:xfrm>
            <a:off x="457200" y="4766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基于模型的实时推荐模块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109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3384743" y="2204864"/>
            <a:ext cx="5579745" cy="79121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99592" y="1552146"/>
            <a:ext cx="4833374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基本原理：用户最近一段时间的口味是相似的</a:t>
            </a:r>
            <a:endParaRPr lang="zh-CN" altLang="zh-CN" sz="4400" dirty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762594" y="2204864"/>
            <a:ext cx="2729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latin typeface="微软雅黑 Light" pitchFamily="34" charset="-122"/>
                <a:ea typeface="微软雅黑 Light" pitchFamily="34" charset="-122"/>
              </a:rPr>
              <a:t>备选电影推荐</a:t>
            </a:r>
            <a:r>
              <a:rPr lang="zh-CN" altLang="en-US" sz="2000" dirty="0" smtClean="0">
                <a:latin typeface="微软雅黑 Light" pitchFamily="34" charset="-122"/>
                <a:ea typeface="微软雅黑 Light" pitchFamily="34" charset="-122"/>
              </a:rPr>
              <a:t>优先级</a:t>
            </a:r>
            <a:r>
              <a:rPr lang="en-US" altLang="zh-CN" sz="2000" dirty="0" smtClean="0">
                <a:latin typeface="微软雅黑 Light" pitchFamily="34" charset="-122"/>
                <a:ea typeface="微软雅黑 Light" pitchFamily="34" charset="-122"/>
              </a:rPr>
              <a:t>:</a:t>
            </a:r>
            <a:endParaRPr lang="zh-CN" altLang="zh-CN" sz="20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35882" y="2780050"/>
            <a:ext cx="1368152" cy="3817302"/>
          </a:xfrm>
          <a:prstGeom prst="roundRect">
            <a:avLst>
              <a:gd name="adj" fmla="val 125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立方体 2"/>
          <p:cNvSpPr/>
          <p:nvPr/>
        </p:nvSpPr>
        <p:spPr>
          <a:xfrm>
            <a:off x="815902" y="2924944"/>
            <a:ext cx="1008112" cy="781640"/>
          </a:xfrm>
          <a:prstGeom prst="cub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</a:p>
          <a:p>
            <a:pPr algn="ctr"/>
            <a:r>
              <a:rPr lang="en-US" altLang="zh-CN" dirty="0" smtClean="0"/>
              <a:t>5.0</a:t>
            </a:r>
            <a:endParaRPr lang="zh-CN" altLang="en-US" dirty="0"/>
          </a:p>
        </p:txBody>
      </p:sp>
      <p:sp>
        <p:nvSpPr>
          <p:cNvPr id="9" name="立方体 8"/>
          <p:cNvSpPr/>
          <p:nvPr/>
        </p:nvSpPr>
        <p:spPr>
          <a:xfrm>
            <a:off x="815902" y="3832349"/>
            <a:ext cx="1008112" cy="781640"/>
          </a:xfrm>
          <a:prstGeom prst="cub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</a:p>
          <a:p>
            <a:pPr algn="ctr"/>
            <a:r>
              <a:rPr lang="en-US" altLang="zh-CN" dirty="0" smtClean="0"/>
              <a:t>4.0</a:t>
            </a:r>
            <a:endParaRPr lang="zh-CN" altLang="en-US" dirty="0"/>
          </a:p>
        </p:txBody>
      </p:sp>
      <p:sp>
        <p:nvSpPr>
          <p:cNvPr id="10" name="立方体 9"/>
          <p:cNvSpPr/>
          <p:nvPr/>
        </p:nvSpPr>
        <p:spPr>
          <a:xfrm>
            <a:off x="815902" y="4747602"/>
            <a:ext cx="1008112" cy="781640"/>
          </a:xfrm>
          <a:prstGeom prst="cub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</a:t>
            </a:r>
          </a:p>
          <a:p>
            <a:pPr algn="ctr"/>
            <a:r>
              <a:rPr lang="en-US" altLang="zh-CN" dirty="0" smtClean="0"/>
              <a:t>1.0</a:t>
            </a:r>
            <a:endParaRPr lang="zh-CN" altLang="en-US" dirty="0"/>
          </a:p>
        </p:txBody>
      </p:sp>
      <p:sp>
        <p:nvSpPr>
          <p:cNvPr id="11" name="立方体 10"/>
          <p:cNvSpPr/>
          <p:nvPr/>
        </p:nvSpPr>
        <p:spPr>
          <a:xfrm>
            <a:off x="809974" y="5659263"/>
            <a:ext cx="1008112" cy="781640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</a:t>
            </a:r>
          </a:p>
          <a:p>
            <a:pPr algn="ctr"/>
            <a:r>
              <a:rPr lang="en-US" altLang="zh-CN" dirty="0" smtClean="0"/>
              <a:t>4.0</a:t>
            </a:r>
            <a:endParaRPr lang="zh-CN" altLang="en-US" dirty="0"/>
          </a:p>
        </p:txBody>
      </p:sp>
      <p:sp>
        <p:nvSpPr>
          <p:cNvPr id="12" name="立方体 11"/>
          <p:cNvSpPr/>
          <p:nvPr/>
        </p:nvSpPr>
        <p:spPr>
          <a:xfrm>
            <a:off x="2348580" y="5659263"/>
            <a:ext cx="1008112" cy="781640"/>
          </a:xfrm>
          <a:prstGeom prst="cub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</a:p>
          <a:p>
            <a:pPr algn="ctr"/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13" name="立方体 12"/>
          <p:cNvSpPr/>
          <p:nvPr/>
        </p:nvSpPr>
        <p:spPr>
          <a:xfrm>
            <a:off x="3701238" y="5659263"/>
            <a:ext cx="1008112" cy="781640"/>
          </a:xfrm>
          <a:prstGeom prst="cub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Y</a:t>
            </a:r>
          </a:p>
          <a:p>
            <a:pPr algn="ctr"/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14" name="立方体 13"/>
          <p:cNvSpPr/>
          <p:nvPr/>
        </p:nvSpPr>
        <p:spPr>
          <a:xfrm>
            <a:off x="5054784" y="5648906"/>
            <a:ext cx="1008112" cy="781640"/>
          </a:xfrm>
          <a:prstGeom prst="cub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</a:t>
            </a:r>
          </a:p>
          <a:p>
            <a:pPr algn="ctr"/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128393" y="3140968"/>
            <a:ext cx="4632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用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户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最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近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sz="2000" dirty="0">
                <a:latin typeface="楷体" pitchFamily="49" charset="-122"/>
                <a:ea typeface="楷体" pitchFamily="49" charset="-122"/>
              </a:rPr>
              <a:t>k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次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评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分</a:t>
            </a:r>
            <a:endParaRPr lang="zh-CN" altLang="zh-CN" sz="2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80226" y="586541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备选电影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123728" y="3131098"/>
            <a:ext cx="1062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Sim(A, X)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123728" y="3972929"/>
            <a:ext cx="1062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Sim(B, X)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123728" y="4896243"/>
            <a:ext cx="1062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Sim(C, X)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882212" y="3380799"/>
            <a:ext cx="50822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楷体" pitchFamily="49" charset="-122"/>
                <a:ea typeface="楷体" pitchFamily="49" charset="-122"/>
              </a:rPr>
              <a:t>X</a:t>
            </a:r>
            <a:r>
              <a:rPr lang="zh-CN" altLang="en-US" sz="2000" smtClean="0">
                <a:latin typeface="楷体" pitchFamily="49" charset="-122"/>
                <a:ea typeface="楷体" pitchFamily="49" charset="-122"/>
              </a:rPr>
              <a:t>的推荐</a:t>
            </a:r>
            <a:r>
              <a:rPr lang="zh-CN" altLang="en-US" sz="2000">
                <a:latin typeface="楷体" pitchFamily="49" charset="-122"/>
                <a:ea typeface="楷体" pitchFamily="49" charset="-122"/>
              </a:rPr>
              <a:t>优先级</a:t>
            </a:r>
            <a:r>
              <a:rPr lang="zh-CN" altLang="en-US" sz="2000" smtClean="0">
                <a:latin typeface="楷体" pitchFamily="49" charset="-122"/>
                <a:ea typeface="楷体" pitchFamily="49" charset="-122"/>
              </a:rPr>
              <a:t>分数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为：</a:t>
            </a:r>
            <a:endParaRPr lang="en-US" altLang="zh-CN" sz="2000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？ </a:t>
            </a:r>
            <a:r>
              <a:rPr lang="en-US" altLang="zh-CN" sz="2000" dirty="0" smtClean="0">
                <a:latin typeface="楷体" pitchFamily="49" charset="-122"/>
                <a:ea typeface="楷体" pitchFamily="49" charset="-122"/>
              </a:rPr>
              <a:t>=( sim(A,X) * 5 + sim(B,X) * 4 + sim(C,X) * 1 ) </a:t>
            </a:r>
            <a:r>
              <a:rPr lang="en-US" altLang="zh-CN" sz="2000" smtClean="0">
                <a:latin typeface="楷体" pitchFamily="49" charset="-122"/>
                <a:ea typeface="楷体" pitchFamily="49" charset="-122"/>
              </a:rPr>
              <a:t>/ 3 + lg2–lg1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4766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推荐优先级计算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76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立方体 20"/>
          <p:cNvSpPr/>
          <p:nvPr/>
        </p:nvSpPr>
        <p:spPr>
          <a:xfrm>
            <a:off x="266201" y="2407381"/>
            <a:ext cx="3061150" cy="504056"/>
          </a:xfrm>
          <a:prstGeom prst="cub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KRatings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Seq</a:t>
            </a:r>
            <a:r>
              <a:rPr lang="en-US" altLang="zh-CN" dirty="0" smtClean="0"/>
              <a:t>[ ( </a:t>
            </a:r>
            <a:r>
              <a:rPr lang="en-US" altLang="zh-CN" dirty="0" err="1" smtClean="0"/>
              <a:t>mid,score</a:t>
            </a:r>
            <a:r>
              <a:rPr lang="en-US" altLang="zh-CN" dirty="0" smtClean="0"/>
              <a:t> ) ] </a:t>
            </a:r>
            <a:endParaRPr lang="zh-CN" altLang="en-US" dirty="0"/>
          </a:p>
        </p:txBody>
      </p:sp>
      <p:sp>
        <p:nvSpPr>
          <p:cNvPr id="22" name="立方体 21"/>
          <p:cNvSpPr/>
          <p:nvPr/>
        </p:nvSpPr>
        <p:spPr>
          <a:xfrm>
            <a:off x="5220072" y="1232184"/>
            <a:ext cx="3653043" cy="504056"/>
          </a:xfrm>
          <a:prstGeom prst="cub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Movies【</a:t>
            </a:r>
            <a:r>
              <a:rPr lang="zh-CN" altLang="en-US" dirty="0" smtClean="0"/>
              <a:t>候选电影</a:t>
            </a:r>
            <a:r>
              <a:rPr lang="en-US" altLang="zh-CN" dirty="0" smtClean="0"/>
              <a:t>】: </a:t>
            </a:r>
            <a:r>
              <a:rPr lang="en-US" altLang="zh-CN" dirty="0" err="1" smtClean="0"/>
              <a:t>Seq</a:t>
            </a:r>
            <a:r>
              <a:rPr lang="en-US" altLang="zh-CN" dirty="0" smtClean="0"/>
              <a:t>[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]</a:t>
            </a:r>
            <a:endParaRPr lang="zh-CN" altLang="en-US" dirty="0"/>
          </a:p>
        </p:txBody>
      </p:sp>
      <p:sp>
        <p:nvSpPr>
          <p:cNvPr id="23" name="立方体 22"/>
          <p:cNvSpPr/>
          <p:nvPr/>
        </p:nvSpPr>
        <p:spPr>
          <a:xfrm>
            <a:off x="3131840" y="3976543"/>
            <a:ext cx="5688632" cy="504056"/>
          </a:xfrm>
          <a:prstGeom prst="cub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计算分数：</a:t>
            </a:r>
            <a:r>
              <a:rPr lang="en-US" altLang="zh-CN" dirty="0" smtClean="0"/>
              <a:t>( (sim(A,X) * 5 + sim(B,X) * 4 + sim(C,X) ) / 3</a:t>
            </a:r>
            <a:endParaRPr lang="zh-CN" altLang="en-US" dirty="0"/>
          </a:p>
        </p:txBody>
      </p:sp>
      <p:sp>
        <p:nvSpPr>
          <p:cNvPr id="24" name="立方体 23"/>
          <p:cNvSpPr/>
          <p:nvPr/>
        </p:nvSpPr>
        <p:spPr>
          <a:xfrm>
            <a:off x="4716016" y="2965407"/>
            <a:ext cx="3888432" cy="504056"/>
          </a:xfrm>
          <a:prstGeom prst="cub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获取和</a:t>
            </a:r>
            <a:r>
              <a:rPr lang="en-US" altLang="zh-CN" dirty="0" smtClean="0"/>
              <a:t>K</a:t>
            </a:r>
            <a:r>
              <a:rPr lang="zh-CN" altLang="en-US" dirty="0" smtClean="0"/>
              <a:t>次评分的每个电影的相似度</a:t>
            </a:r>
            <a:endParaRPr lang="zh-CN" altLang="en-US" dirty="0"/>
          </a:p>
        </p:txBody>
      </p:sp>
      <p:sp>
        <p:nvSpPr>
          <p:cNvPr id="25" name="立方体 24"/>
          <p:cNvSpPr/>
          <p:nvPr/>
        </p:nvSpPr>
        <p:spPr>
          <a:xfrm>
            <a:off x="4612707" y="5057165"/>
            <a:ext cx="2726898" cy="504056"/>
          </a:xfrm>
          <a:prstGeom prst="cub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Score( X ) + log2 – log1</a:t>
            </a:r>
          </a:p>
        </p:txBody>
      </p:sp>
      <p:sp>
        <p:nvSpPr>
          <p:cNvPr id="26" name="立方体 25"/>
          <p:cNvSpPr/>
          <p:nvPr/>
        </p:nvSpPr>
        <p:spPr>
          <a:xfrm>
            <a:off x="2483768" y="6009096"/>
            <a:ext cx="3284930" cy="504056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和前面的实时结果合并更新</a:t>
            </a:r>
            <a:endParaRPr lang="zh-CN" altLang="en-US" dirty="0"/>
          </a:p>
        </p:txBody>
      </p:sp>
      <p:cxnSp>
        <p:nvCxnSpPr>
          <p:cNvPr id="30" name="直接箭头连接符 29"/>
          <p:cNvCxnSpPr>
            <a:stCxn id="38" idx="3"/>
            <a:endCxn id="22" idx="2"/>
          </p:cNvCxnSpPr>
          <p:nvPr/>
        </p:nvCxnSpPr>
        <p:spPr>
          <a:xfrm>
            <a:off x="3234830" y="1546228"/>
            <a:ext cx="1985242" cy="9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827584" y="1754205"/>
            <a:ext cx="0" cy="6531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1" idx="5"/>
          </p:cNvCxnSpPr>
          <p:nvPr/>
        </p:nvCxnSpPr>
        <p:spPr>
          <a:xfrm>
            <a:off x="3327351" y="2596402"/>
            <a:ext cx="3566420" cy="5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6037995" y="4575532"/>
            <a:ext cx="1711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加上偏移项</a:t>
            </a:r>
            <a:endParaRPr lang="zh-CN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6037995" y="3511669"/>
            <a:ext cx="3374" cy="4758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358722" y="1361562"/>
            <a:ext cx="2876108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uid,mid,score,timestamp</a:t>
            </a:r>
            <a:endParaRPr lang="zh-CN" altLang="zh-CN" sz="4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4" name="Rectangle 1"/>
          <p:cNvSpPr>
            <a:spLocks noChangeArrowheads="1"/>
          </p:cNvSpPr>
          <p:nvPr/>
        </p:nvSpPr>
        <p:spPr bwMode="auto">
          <a:xfrm>
            <a:off x="3316949" y="1196752"/>
            <a:ext cx="189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微软雅黑 Light" pitchFamily="34" charset="-122"/>
                <a:ea typeface="微软雅黑 Light" pitchFamily="34" charset="-122"/>
              </a:rPr>
              <a:t>Redis</a:t>
            </a:r>
            <a:r>
              <a:rPr lang="zh-CN" altLang="en-US" sz="1400" dirty="0" smtClean="0">
                <a:latin typeface="微软雅黑 Light" pitchFamily="34" charset="-122"/>
                <a:ea typeface="微软雅黑 Light" pitchFamily="34" charset="-122"/>
              </a:rPr>
              <a:t>电影相似度矩阵</a:t>
            </a:r>
            <a:endParaRPr lang="zh-CN" altLang="zh-CN" sz="14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47" name="Rectangle 1"/>
          <p:cNvSpPr>
            <a:spLocks noChangeArrowheads="1"/>
          </p:cNvSpPr>
          <p:nvPr/>
        </p:nvSpPr>
        <p:spPr bwMode="auto">
          <a:xfrm>
            <a:off x="818385" y="1886151"/>
            <a:ext cx="2490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Redis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用户最近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K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次评分</a:t>
            </a:r>
            <a:endParaRPr lang="zh-CN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Rectangle 1"/>
          <p:cNvSpPr>
            <a:spLocks noChangeArrowheads="1"/>
          </p:cNvSpPr>
          <p:nvPr/>
        </p:nvSpPr>
        <p:spPr bwMode="auto">
          <a:xfrm>
            <a:off x="5109591" y="1904640"/>
            <a:ext cx="3926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对每一个候选电影分别计算推荐评分</a:t>
            </a:r>
            <a:endParaRPr lang="zh-CN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>
            <a:off x="6893771" y="2336688"/>
            <a:ext cx="0" cy="5294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1"/>
          <p:cNvSpPr>
            <a:spLocks noChangeArrowheads="1"/>
          </p:cNvSpPr>
          <p:nvPr/>
        </p:nvSpPr>
        <p:spPr bwMode="auto">
          <a:xfrm>
            <a:off x="6925160" y="2468512"/>
            <a:ext cx="189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微软雅黑 Light" pitchFamily="34" charset="-122"/>
                <a:ea typeface="微软雅黑 Light" pitchFamily="34" charset="-122"/>
              </a:rPr>
              <a:t>Redis</a:t>
            </a:r>
            <a:r>
              <a:rPr lang="zh-CN" altLang="en-US" sz="1400" dirty="0" smtClean="0">
                <a:latin typeface="微软雅黑 Light" pitchFamily="34" charset="-122"/>
                <a:ea typeface="微软雅黑 Light" pitchFamily="34" charset="-122"/>
              </a:rPr>
              <a:t>电影相似度矩阵</a:t>
            </a:r>
            <a:endParaRPr lang="zh-CN" altLang="zh-CN" sz="1400" dirty="0">
              <a:latin typeface="微软雅黑 Light" pitchFamily="34" charset="-122"/>
              <a:ea typeface="微软雅黑 Light" pitchFamily="34" charset="-122"/>
            </a:endParaRPr>
          </a:p>
        </p:txBody>
      </p:sp>
      <p:cxnSp>
        <p:nvCxnSpPr>
          <p:cNvPr id="60" name="直接箭头连接符 59"/>
          <p:cNvCxnSpPr/>
          <p:nvPr/>
        </p:nvCxnSpPr>
        <p:spPr>
          <a:xfrm>
            <a:off x="6058661" y="4522805"/>
            <a:ext cx="3374" cy="4758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1"/>
          <p:cNvSpPr>
            <a:spLocks noChangeArrowheads="1"/>
          </p:cNvSpPr>
          <p:nvPr/>
        </p:nvSpPr>
        <p:spPr bwMode="auto">
          <a:xfrm>
            <a:off x="5990789" y="3546641"/>
            <a:ext cx="2772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计算基础分数</a:t>
            </a:r>
            <a:endParaRPr lang="zh-CN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3"/>
          <a:srcRect t="89612" r="10714"/>
          <a:stretch/>
        </p:blipFill>
        <p:spPr>
          <a:xfrm>
            <a:off x="179512" y="5004302"/>
            <a:ext cx="3600400" cy="567607"/>
          </a:xfrm>
          <a:prstGeom prst="rect">
            <a:avLst/>
          </a:prstGeom>
        </p:spPr>
      </p:pic>
      <p:cxnSp>
        <p:nvCxnSpPr>
          <p:cNvPr id="63" name="直接箭头连接符 62"/>
          <p:cNvCxnSpPr/>
          <p:nvPr/>
        </p:nvCxnSpPr>
        <p:spPr>
          <a:xfrm flipH="1">
            <a:off x="4932040" y="5572438"/>
            <a:ext cx="648072" cy="4366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endCxn id="62" idx="2"/>
          </p:cNvCxnSpPr>
          <p:nvPr/>
        </p:nvCxnSpPr>
        <p:spPr>
          <a:xfrm flipH="1" flipV="1">
            <a:off x="1979712" y="5571909"/>
            <a:ext cx="515026" cy="7229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标题 1"/>
          <p:cNvSpPr txBox="1">
            <a:spLocks/>
          </p:cNvSpPr>
          <p:nvPr/>
        </p:nvSpPr>
        <p:spPr>
          <a:xfrm>
            <a:off x="457200" y="3326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推荐优先级计算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487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80389"/>
            <a:ext cx="6903713" cy="5157192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788024" y="3645024"/>
            <a:ext cx="1584176" cy="911443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457200" y="3326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基于内容的推荐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968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406717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图片 4" descr="C:\Users\Administrator\Desktop\QQ截图20171011085121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6" t="57089" r="17407"/>
          <a:stretch/>
        </p:blipFill>
        <p:spPr bwMode="auto">
          <a:xfrm>
            <a:off x="5076056" y="1556792"/>
            <a:ext cx="3744416" cy="24356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539552" y="4322420"/>
            <a:ext cx="792088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电影 </a:t>
            </a:r>
            <a:r>
              <a:rPr lang="en-US" altLang="zh-CN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A </a:t>
            </a:r>
            <a:r>
              <a:rPr lang="zh-CN" altLang="en-US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的相似电影？</a:t>
            </a:r>
            <a:r>
              <a:rPr lang="en-US" altLang="zh-CN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—— </a:t>
            </a:r>
            <a:r>
              <a:rPr lang="zh-CN" altLang="en-US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有相同标签的电影</a:t>
            </a:r>
            <a:endParaRPr lang="en-US" altLang="zh-CN" smtClean="0">
              <a:solidFill>
                <a:srgbClr val="2C3033"/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Item-CF</a:t>
            </a:r>
            <a:r>
              <a:rPr lang="zh-CN" altLang="en-US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：根据</a:t>
            </a:r>
            <a:r>
              <a:rPr lang="zh-CN" altLang="en-US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标签提取</a:t>
            </a:r>
            <a:r>
              <a:rPr lang="zh-CN" altLang="en-US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电影 </a:t>
            </a:r>
            <a:r>
              <a:rPr lang="en-US" altLang="zh-CN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A </a:t>
            </a:r>
            <a:r>
              <a:rPr lang="zh-CN" altLang="en-US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的内容特征，选取与 </a:t>
            </a:r>
            <a:r>
              <a:rPr lang="en-US" altLang="zh-CN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A </a:t>
            </a:r>
            <a:r>
              <a:rPr lang="zh-CN" altLang="en-US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特征相似的电影</a:t>
            </a:r>
            <a:endParaRPr lang="en-US" altLang="zh-CN" dirty="0">
              <a:solidFill>
                <a:srgbClr val="2C3033"/>
              </a:solidFill>
              <a:latin typeface="微软雅黑 Light" pitchFamily="34" charset="-122"/>
              <a:ea typeface="微软雅黑 Light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根据 </a:t>
            </a:r>
            <a:r>
              <a:rPr lang="en-US" altLang="zh-CN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UGC </a:t>
            </a:r>
            <a:r>
              <a:rPr lang="zh-CN" altLang="en-US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的特征提取 </a:t>
            </a:r>
            <a:r>
              <a:rPr lang="en-US" altLang="zh-CN" smtClean="0">
                <a:solidFill>
                  <a:srgbClr val="2C3033"/>
                </a:solidFill>
                <a:latin typeface="微软雅黑 Light" pitchFamily="34" charset="-122"/>
                <a:ea typeface="微软雅黑 Light" pitchFamily="34" charset="-122"/>
              </a:rPr>
              <a:t>—— TF-IDF</a:t>
            </a:r>
            <a:endParaRPr lang="en-US" altLang="zh-CN">
              <a:solidFill>
                <a:srgbClr val="2C3033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基于内容的推荐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851920" y="1916832"/>
            <a:ext cx="720080" cy="56345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171352" y="2854578"/>
            <a:ext cx="720080" cy="56345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83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椭圆 9"/>
          <p:cNvSpPr/>
          <p:nvPr/>
        </p:nvSpPr>
        <p:spPr>
          <a:xfrm>
            <a:off x="1271090" y="2057958"/>
            <a:ext cx="2664296" cy="12241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 Light" pitchFamily="34" charset="-122"/>
                <a:ea typeface="微软雅黑 Light" pitchFamily="34" charset="-122"/>
              </a:rPr>
              <a:t>基于模型的推荐</a:t>
            </a:r>
            <a:endParaRPr lang="zh-CN" altLang="en-US" sz="24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271090" y="4392691"/>
            <a:ext cx="2664296" cy="12241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 Light" pitchFamily="34" charset="-122"/>
                <a:ea typeface="微软雅黑 Light" pitchFamily="34" charset="-122"/>
              </a:rPr>
              <a:t>基于内容的推荐</a:t>
            </a:r>
            <a:endParaRPr lang="zh-CN" altLang="en-US" sz="24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292080" y="2052431"/>
            <a:ext cx="2664296" cy="12241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 Light" pitchFamily="34" charset="-122"/>
                <a:ea typeface="微软雅黑 Light" pitchFamily="34" charset="-122"/>
              </a:rPr>
              <a:t>协同过滤的推荐</a:t>
            </a:r>
            <a:endParaRPr lang="zh-CN" altLang="en-US" sz="24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292080" y="4366429"/>
            <a:ext cx="2664296" cy="122413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 Light" pitchFamily="34" charset="-122"/>
                <a:ea typeface="微软雅黑 Light" pitchFamily="34" charset="-122"/>
              </a:rPr>
              <a:t>基于统计的推荐</a:t>
            </a:r>
            <a:endParaRPr lang="zh-CN" altLang="en-US" sz="24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2" name="加号 1"/>
          <p:cNvSpPr/>
          <p:nvPr/>
        </p:nvSpPr>
        <p:spPr>
          <a:xfrm>
            <a:off x="3779912" y="3150659"/>
            <a:ext cx="1716734" cy="1512168"/>
          </a:xfrm>
          <a:prstGeom prst="mathPlu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混合推荐 </a:t>
            </a:r>
            <a:r>
              <a:rPr lang="en-US" altLang="zh-CN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—— </a:t>
            </a:r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分区混合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379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131840" y="2564904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smtClean="0"/>
              <a:t>Q &amp; A</a:t>
            </a:r>
            <a:endParaRPr lang="en-US" altLang="zh-CN" sz="8000" dirty="0" smtClean="0"/>
          </a:p>
        </p:txBody>
      </p:sp>
    </p:spTree>
    <p:extLst>
      <p:ext uri="{BB962C8B-B14F-4D97-AF65-F5344CB8AC3E}">
        <p14:creationId xmlns:p14="http://schemas.microsoft.com/office/powerpoint/2010/main" val="126119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52"/>
          <p:cNvGrpSpPr/>
          <p:nvPr/>
        </p:nvGrpSpPr>
        <p:grpSpPr>
          <a:xfrm>
            <a:off x="6579853" y="4046359"/>
            <a:ext cx="2312627" cy="1913354"/>
            <a:chOff x="0" y="-1"/>
            <a:chExt cx="2312626" cy="1913353"/>
          </a:xfrm>
        </p:grpSpPr>
        <p:grpSp>
          <p:nvGrpSpPr>
            <p:cNvPr id="7" name="Group 449"/>
            <p:cNvGrpSpPr/>
            <p:nvPr/>
          </p:nvGrpSpPr>
          <p:grpSpPr>
            <a:xfrm>
              <a:off x="0" y="-1"/>
              <a:ext cx="2312626" cy="1913353"/>
              <a:chOff x="0" y="0"/>
              <a:chExt cx="2312625" cy="1913351"/>
            </a:xfrm>
          </p:grpSpPr>
          <p:sp>
            <p:nvSpPr>
              <p:cNvPr id="10" name="Shape 447"/>
              <p:cNvSpPr/>
              <p:nvPr/>
            </p:nvSpPr>
            <p:spPr>
              <a:xfrm>
                <a:off x="0" y="0"/>
                <a:ext cx="2312625" cy="1913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6" h="20629" extrusionOk="0">
                    <a:moveTo>
                      <a:pt x="20624" y="12382"/>
                    </a:moveTo>
                    <a:cubicBezTo>
                      <a:pt x="21600" y="11233"/>
                      <a:pt x="21600" y="9395"/>
                      <a:pt x="20624" y="8246"/>
                    </a:cubicBezTo>
                    <a:cubicBezTo>
                      <a:pt x="14183" y="663"/>
                      <a:pt x="14183" y="663"/>
                      <a:pt x="14183" y="663"/>
                    </a:cubicBezTo>
                    <a:cubicBezTo>
                      <a:pt x="13207" y="-486"/>
                      <a:pt x="12427" y="-103"/>
                      <a:pt x="12427" y="1505"/>
                    </a:cubicBezTo>
                    <a:cubicBezTo>
                      <a:pt x="12427" y="1505"/>
                      <a:pt x="12427" y="1505"/>
                      <a:pt x="12427" y="1505"/>
                    </a:cubicBezTo>
                    <a:cubicBezTo>
                      <a:pt x="12427" y="3114"/>
                      <a:pt x="11320" y="4493"/>
                      <a:pt x="9954" y="4493"/>
                    </a:cubicBezTo>
                    <a:cubicBezTo>
                      <a:pt x="2472" y="4493"/>
                      <a:pt x="2472" y="4493"/>
                      <a:pt x="2472" y="4493"/>
                    </a:cubicBezTo>
                    <a:cubicBezTo>
                      <a:pt x="1106" y="4493"/>
                      <a:pt x="0" y="5795"/>
                      <a:pt x="0" y="7403"/>
                    </a:cubicBezTo>
                    <a:cubicBezTo>
                      <a:pt x="0" y="13225"/>
                      <a:pt x="0" y="13225"/>
                      <a:pt x="0" y="13225"/>
                    </a:cubicBezTo>
                    <a:cubicBezTo>
                      <a:pt x="0" y="14833"/>
                      <a:pt x="1106" y="16212"/>
                      <a:pt x="2472" y="16212"/>
                    </a:cubicBezTo>
                    <a:cubicBezTo>
                      <a:pt x="9954" y="16212"/>
                      <a:pt x="9954" y="16212"/>
                      <a:pt x="9954" y="16212"/>
                    </a:cubicBezTo>
                    <a:cubicBezTo>
                      <a:pt x="11320" y="16212"/>
                      <a:pt x="12427" y="17514"/>
                      <a:pt x="12427" y="19123"/>
                    </a:cubicBezTo>
                    <a:cubicBezTo>
                      <a:pt x="12427" y="19123"/>
                      <a:pt x="12427" y="19123"/>
                      <a:pt x="12427" y="19123"/>
                    </a:cubicBezTo>
                    <a:cubicBezTo>
                      <a:pt x="12427" y="20731"/>
                      <a:pt x="13207" y="21114"/>
                      <a:pt x="14183" y="19965"/>
                    </a:cubicBezTo>
                    <a:lnTo>
                      <a:pt x="20624" y="12382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just"/>
                <a:endParaRPr dirty="0"/>
              </a:p>
            </p:txBody>
          </p:sp>
          <p:sp>
            <p:nvSpPr>
              <p:cNvPr id="11" name="Shape 448"/>
              <p:cNvSpPr/>
              <p:nvPr/>
            </p:nvSpPr>
            <p:spPr>
              <a:xfrm>
                <a:off x="0" y="416297"/>
                <a:ext cx="805510" cy="10872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4" h="21600" extrusionOk="0">
                    <a:moveTo>
                      <a:pt x="0" y="5365"/>
                    </a:moveTo>
                    <a:cubicBezTo>
                      <a:pt x="0" y="16094"/>
                      <a:pt x="0" y="16094"/>
                      <a:pt x="0" y="16094"/>
                    </a:cubicBezTo>
                    <a:cubicBezTo>
                      <a:pt x="0" y="19059"/>
                      <a:pt x="3112" y="21600"/>
                      <a:pt x="6956" y="21600"/>
                    </a:cubicBezTo>
                    <a:cubicBezTo>
                      <a:pt x="9885" y="21600"/>
                      <a:pt x="9885" y="21600"/>
                      <a:pt x="9885" y="21600"/>
                    </a:cubicBezTo>
                    <a:cubicBezTo>
                      <a:pt x="18854" y="14541"/>
                      <a:pt x="18854" y="14541"/>
                      <a:pt x="18854" y="14541"/>
                    </a:cubicBezTo>
                    <a:cubicBezTo>
                      <a:pt x="21600" y="12424"/>
                      <a:pt x="21600" y="9035"/>
                      <a:pt x="18854" y="6918"/>
                    </a:cubicBezTo>
                    <a:cubicBezTo>
                      <a:pt x="9885" y="0"/>
                      <a:pt x="9885" y="0"/>
                      <a:pt x="9885" y="0"/>
                    </a:cubicBezTo>
                    <a:cubicBezTo>
                      <a:pt x="6956" y="0"/>
                      <a:pt x="6956" y="0"/>
                      <a:pt x="6956" y="0"/>
                    </a:cubicBezTo>
                    <a:cubicBezTo>
                      <a:pt x="3112" y="0"/>
                      <a:pt x="0" y="2400"/>
                      <a:pt x="0" y="5365"/>
                    </a:cubicBezTo>
                    <a:close/>
                  </a:path>
                </a:pathLst>
              </a:custGeom>
              <a:solidFill>
                <a:srgbClr val="155A77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just"/>
                <a:endParaRPr/>
              </a:p>
            </p:txBody>
          </p:sp>
        </p:grpSp>
        <p:sp>
          <p:nvSpPr>
            <p:cNvPr id="8" name="Shape 450"/>
            <p:cNvSpPr/>
            <p:nvPr/>
          </p:nvSpPr>
          <p:spPr>
            <a:xfrm>
              <a:off x="831254" y="918755"/>
              <a:ext cx="575803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1800" dirty="0"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9" name="Shape 451"/>
            <p:cNvSpPr/>
            <p:nvPr/>
          </p:nvSpPr>
          <p:spPr>
            <a:xfrm>
              <a:off x="1089372" y="608519"/>
              <a:ext cx="553996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6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zh-CN" altLang="en-US" sz="1800" dirty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Helvetica"/>
                </a:rPr>
                <a:t>数据</a:t>
              </a:r>
              <a:endParaRPr lang="en-US" altLang="zh-CN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endParaRPr>
            </a:p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zh-CN" altLang="en-US" sz="1800" dirty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Helvetica"/>
                </a:rPr>
                <a:t>应用</a:t>
              </a:r>
              <a:endParaRPr sz="18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grpSp>
        <p:nvGrpSpPr>
          <p:cNvPr id="12" name="Group 458"/>
          <p:cNvGrpSpPr/>
          <p:nvPr/>
        </p:nvGrpSpPr>
        <p:grpSpPr>
          <a:xfrm>
            <a:off x="4960015" y="4046359"/>
            <a:ext cx="2312627" cy="1913354"/>
            <a:chOff x="0" y="-1"/>
            <a:chExt cx="2312626" cy="1913353"/>
          </a:xfrm>
        </p:grpSpPr>
        <p:grpSp>
          <p:nvGrpSpPr>
            <p:cNvPr id="13" name="Group 455"/>
            <p:cNvGrpSpPr/>
            <p:nvPr/>
          </p:nvGrpSpPr>
          <p:grpSpPr>
            <a:xfrm>
              <a:off x="0" y="-1"/>
              <a:ext cx="2312626" cy="1913353"/>
              <a:chOff x="0" y="0"/>
              <a:chExt cx="2312625" cy="1913351"/>
            </a:xfrm>
          </p:grpSpPr>
          <p:sp>
            <p:nvSpPr>
              <p:cNvPr id="16" name="Shape 453"/>
              <p:cNvSpPr/>
              <p:nvPr/>
            </p:nvSpPr>
            <p:spPr>
              <a:xfrm>
                <a:off x="0" y="0"/>
                <a:ext cx="2312625" cy="1913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6" h="20629" extrusionOk="0">
                    <a:moveTo>
                      <a:pt x="20624" y="12382"/>
                    </a:moveTo>
                    <a:cubicBezTo>
                      <a:pt x="21600" y="11233"/>
                      <a:pt x="21600" y="9395"/>
                      <a:pt x="20624" y="8246"/>
                    </a:cubicBezTo>
                    <a:cubicBezTo>
                      <a:pt x="14248" y="663"/>
                      <a:pt x="14248" y="663"/>
                      <a:pt x="14248" y="663"/>
                    </a:cubicBezTo>
                    <a:cubicBezTo>
                      <a:pt x="13272" y="-486"/>
                      <a:pt x="12427" y="-103"/>
                      <a:pt x="12427" y="1505"/>
                    </a:cubicBezTo>
                    <a:cubicBezTo>
                      <a:pt x="12427" y="1505"/>
                      <a:pt x="12427" y="1505"/>
                      <a:pt x="12427" y="1505"/>
                    </a:cubicBezTo>
                    <a:cubicBezTo>
                      <a:pt x="12427" y="3114"/>
                      <a:pt x="11320" y="4493"/>
                      <a:pt x="9954" y="4493"/>
                    </a:cubicBezTo>
                    <a:cubicBezTo>
                      <a:pt x="2537" y="4493"/>
                      <a:pt x="2537" y="4493"/>
                      <a:pt x="2537" y="4493"/>
                    </a:cubicBezTo>
                    <a:cubicBezTo>
                      <a:pt x="1171" y="4493"/>
                      <a:pt x="0" y="5795"/>
                      <a:pt x="0" y="7403"/>
                    </a:cubicBezTo>
                    <a:cubicBezTo>
                      <a:pt x="0" y="13225"/>
                      <a:pt x="0" y="13225"/>
                      <a:pt x="0" y="13225"/>
                    </a:cubicBezTo>
                    <a:cubicBezTo>
                      <a:pt x="0" y="14833"/>
                      <a:pt x="1171" y="16212"/>
                      <a:pt x="2537" y="16212"/>
                    </a:cubicBezTo>
                    <a:cubicBezTo>
                      <a:pt x="9954" y="16212"/>
                      <a:pt x="9954" y="16212"/>
                      <a:pt x="9954" y="16212"/>
                    </a:cubicBezTo>
                    <a:cubicBezTo>
                      <a:pt x="11320" y="16212"/>
                      <a:pt x="12427" y="17514"/>
                      <a:pt x="12427" y="19123"/>
                    </a:cubicBezTo>
                    <a:cubicBezTo>
                      <a:pt x="12427" y="19123"/>
                      <a:pt x="12427" y="19123"/>
                      <a:pt x="12427" y="19123"/>
                    </a:cubicBezTo>
                    <a:cubicBezTo>
                      <a:pt x="12427" y="20731"/>
                      <a:pt x="13272" y="21114"/>
                      <a:pt x="14248" y="19965"/>
                    </a:cubicBezTo>
                    <a:lnTo>
                      <a:pt x="20624" y="12382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just"/>
                <a:endParaRPr/>
              </a:p>
            </p:txBody>
          </p:sp>
          <p:sp>
            <p:nvSpPr>
              <p:cNvPr id="17" name="Shape 454"/>
              <p:cNvSpPr/>
              <p:nvPr/>
            </p:nvSpPr>
            <p:spPr>
              <a:xfrm>
                <a:off x="0" y="416297"/>
                <a:ext cx="812006" cy="10872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9" h="21600" extrusionOk="0">
                    <a:moveTo>
                      <a:pt x="0" y="5365"/>
                    </a:moveTo>
                    <a:cubicBezTo>
                      <a:pt x="0" y="16094"/>
                      <a:pt x="0" y="16094"/>
                      <a:pt x="0" y="16094"/>
                    </a:cubicBezTo>
                    <a:cubicBezTo>
                      <a:pt x="0" y="19059"/>
                      <a:pt x="3267" y="21600"/>
                      <a:pt x="7079" y="21600"/>
                    </a:cubicBezTo>
                    <a:cubicBezTo>
                      <a:pt x="9802" y="21600"/>
                      <a:pt x="9802" y="21600"/>
                      <a:pt x="9802" y="21600"/>
                    </a:cubicBezTo>
                    <a:cubicBezTo>
                      <a:pt x="18877" y="14541"/>
                      <a:pt x="18877" y="14541"/>
                      <a:pt x="18877" y="14541"/>
                    </a:cubicBezTo>
                    <a:cubicBezTo>
                      <a:pt x="21600" y="12424"/>
                      <a:pt x="21600" y="9035"/>
                      <a:pt x="18877" y="6918"/>
                    </a:cubicBezTo>
                    <a:cubicBezTo>
                      <a:pt x="9802" y="0"/>
                      <a:pt x="9802" y="0"/>
                      <a:pt x="9802" y="0"/>
                    </a:cubicBezTo>
                    <a:cubicBezTo>
                      <a:pt x="7079" y="0"/>
                      <a:pt x="7079" y="0"/>
                      <a:pt x="7079" y="0"/>
                    </a:cubicBezTo>
                    <a:cubicBezTo>
                      <a:pt x="3267" y="0"/>
                      <a:pt x="0" y="2400"/>
                      <a:pt x="0" y="5365"/>
                    </a:cubicBezTo>
                    <a:close/>
                  </a:path>
                </a:pathLst>
              </a:custGeom>
              <a:solidFill>
                <a:srgbClr val="2497C8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just"/>
                <a:endParaRPr/>
              </a:p>
            </p:txBody>
          </p:sp>
        </p:grpSp>
        <p:sp>
          <p:nvSpPr>
            <p:cNvPr id="14" name="Shape 456"/>
            <p:cNvSpPr/>
            <p:nvPr/>
          </p:nvSpPr>
          <p:spPr>
            <a:xfrm>
              <a:off x="930115" y="333979"/>
              <a:ext cx="575803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1800" dirty="0"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5" name="Shape 457"/>
            <p:cNvSpPr/>
            <p:nvPr/>
          </p:nvSpPr>
          <p:spPr>
            <a:xfrm>
              <a:off x="1062295" y="608519"/>
              <a:ext cx="553996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Helvetica"/>
                </a:rPr>
                <a:t>数据</a:t>
              </a:r>
              <a:endParaRPr lang="en-US" altLang="zh-CN" dirty="0" smtClean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endParaRPr>
            </a:p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Helvetica"/>
                </a:rPr>
                <a:t>计算</a:t>
              </a:r>
              <a:endParaRPr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grpSp>
        <p:nvGrpSpPr>
          <p:cNvPr id="18" name="Group 464"/>
          <p:cNvGrpSpPr/>
          <p:nvPr/>
        </p:nvGrpSpPr>
        <p:grpSpPr>
          <a:xfrm>
            <a:off x="3346658" y="4046359"/>
            <a:ext cx="2312628" cy="1913354"/>
            <a:chOff x="0" y="-1"/>
            <a:chExt cx="2312626" cy="1913353"/>
          </a:xfrm>
        </p:grpSpPr>
        <p:grpSp>
          <p:nvGrpSpPr>
            <p:cNvPr id="19" name="Group 461"/>
            <p:cNvGrpSpPr/>
            <p:nvPr/>
          </p:nvGrpSpPr>
          <p:grpSpPr>
            <a:xfrm>
              <a:off x="0" y="-1"/>
              <a:ext cx="2312626" cy="1913353"/>
              <a:chOff x="0" y="0"/>
              <a:chExt cx="2312625" cy="1913351"/>
            </a:xfrm>
          </p:grpSpPr>
          <p:sp>
            <p:nvSpPr>
              <p:cNvPr id="22" name="Shape 459"/>
              <p:cNvSpPr/>
              <p:nvPr/>
            </p:nvSpPr>
            <p:spPr>
              <a:xfrm>
                <a:off x="0" y="0"/>
                <a:ext cx="2312625" cy="1913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6" h="20629" extrusionOk="0">
                    <a:moveTo>
                      <a:pt x="20624" y="12382"/>
                    </a:moveTo>
                    <a:cubicBezTo>
                      <a:pt x="21600" y="11233"/>
                      <a:pt x="21600" y="9395"/>
                      <a:pt x="20624" y="8246"/>
                    </a:cubicBezTo>
                    <a:cubicBezTo>
                      <a:pt x="14183" y="663"/>
                      <a:pt x="14183" y="663"/>
                      <a:pt x="14183" y="663"/>
                    </a:cubicBezTo>
                    <a:cubicBezTo>
                      <a:pt x="13207" y="-486"/>
                      <a:pt x="12427" y="-103"/>
                      <a:pt x="12427" y="1505"/>
                    </a:cubicBezTo>
                    <a:cubicBezTo>
                      <a:pt x="12427" y="1505"/>
                      <a:pt x="12427" y="1505"/>
                      <a:pt x="12427" y="1505"/>
                    </a:cubicBezTo>
                    <a:cubicBezTo>
                      <a:pt x="12427" y="3114"/>
                      <a:pt x="11320" y="4493"/>
                      <a:pt x="9954" y="4493"/>
                    </a:cubicBezTo>
                    <a:cubicBezTo>
                      <a:pt x="2472" y="4493"/>
                      <a:pt x="2472" y="4493"/>
                      <a:pt x="2472" y="4493"/>
                    </a:cubicBezTo>
                    <a:cubicBezTo>
                      <a:pt x="1106" y="4493"/>
                      <a:pt x="0" y="5795"/>
                      <a:pt x="0" y="7403"/>
                    </a:cubicBezTo>
                    <a:cubicBezTo>
                      <a:pt x="0" y="13225"/>
                      <a:pt x="0" y="13225"/>
                      <a:pt x="0" y="13225"/>
                    </a:cubicBezTo>
                    <a:cubicBezTo>
                      <a:pt x="0" y="14833"/>
                      <a:pt x="1106" y="16212"/>
                      <a:pt x="2472" y="16212"/>
                    </a:cubicBezTo>
                    <a:cubicBezTo>
                      <a:pt x="9954" y="16212"/>
                      <a:pt x="9954" y="16212"/>
                      <a:pt x="9954" y="16212"/>
                    </a:cubicBezTo>
                    <a:cubicBezTo>
                      <a:pt x="11320" y="16212"/>
                      <a:pt x="12427" y="17514"/>
                      <a:pt x="12427" y="19123"/>
                    </a:cubicBezTo>
                    <a:cubicBezTo>
                      <a:pt x="12427" y="19123"/>
                      <a:pt x="12427" y="19123"/>
                      <a:pt x="12427" y="19123"/>
                    </a:cubicBezTo>
                    <a:cubicBezTo>
                      <a:pt x="12427" y="20731"/>
                      <a:pt x="13207" y="21114"/>
                      <a:pt x="14183" y="19965"/>
                    </a:cubicBezTo>
                    <a:lnTo>
                      <a:pt x="20624" y="12382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just">
                  <a:defRPr b="1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23" name="Shape 460"/>
              <p:cNvSpPr/>
              <p:nvPr/>
            </p:nvSpPr>
            <p:spPr>
              <a:xfrm>
                <a:off x="0" y="416297"/>
                <a:ext cx="804254" cy="10872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4" h="21600" extrusionOk="0">
                    <a:moveTo>
                      <a:pt x="0" y="5365"/>
                    </a:moveTo>
                    <a:cubicBezTo>
                      <a:pt x="0" y="16094"/>
                      <a:pt x="0" y="16094"/>
                      <a:pt x="0" y="16094"/>
                    </a:cubicBezTo>
                    <a:cubicBezTo>
                      <a:pt x="0" y="19059"/>
                      <a:pt x="3112" y="21600"/>
                      <a:pt x="6956" y="21600"/>
                    </a:cubicBezTo>
                    <a:cubicBezTo>
                      <a:pt x="9885" y="21600"/>
                      <a:pt x="9885" y="21600"/>
                      <a:pt x="9885" y="21600"/>
                    </a:cubicBezTo>
                    <a:cubicBezTo>
                      <a:pt x="18854" y="14541"/>
                      <a:pt x="18854" y="14541"/>
                      <a:pt x="18854" y="14541"/>
                    </a:cubicBezTo>
                    <a:cubicBezTo>
                      <a:pt x="21600" y="12424"/>
                      <a:pt x="21600" y="9035"/>
                      <a:pt x="18854" y="6918"/>
                    </a:cubicBezTo>
                    <a:cubicBezTo>
                      <a:pt x="9885" y="0"/>
                      <a:pt x="9885" y="0"/>
                      <a:pt x="9885" y="0"/>
                    </a:cubicBezTo>
                    <a:cubicBezTo>
                      <a:pt x="6956" y="0"/>
                      <a:pt x="6956" y="0"/>
                      <a:pt x="6956" y="0"/>
                    </a:cubicBezTo>
                    <a:cubicBezTo>
                      <a:pt x="3112" y="0"/>
                      <a:pt x="0" y="2400"/>
                      <a:pt x="0" y="5365"/>
                    </a:cubicBezTo>
                    <a:close/>
                  </a:path>
                </a:pathLst>
              </a:custGeom>
              <a:solidFill>
                <a:srgbClr val="0F4459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just">
                  <a:defRPr b="1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21" name="Shape 463"/>
            <p:cNvSpPr/>
            <p:nvPr/>
          </p:nvSpPr>
          <p:spPr>
            <a:xfrm>
              <a:off x="1069708" y="608519"/>
              <a:ext cx="553996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Helvetica"/>
                </a:rPr>
                <a:t>数据</a:t>
              </a:r>
              <a:endParaRPr lang="en-US" altLang="zh-CN" dirty="0" smtClean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endParaRPr>
            </a:p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Helvetica"/>
                </a:rPr>
                <a:t>存储</a:t>
              </a:r>
              <a:endParaRPr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grpSp>
        <p:nvGrpSpPr>
          <p:cNvPr id="24" name="Group 478"/>
          <p:cNvGrpSpPr/>
          <p:nvPr/>
        </p:nvGrpSpPr>
        <p:grpSpPr>
          <a:xfrm>
            <a:off x="1725523" y="4049063"/>
            <a:ext cx="2314388" cy="1913351"/>
            <a:chOff x="0" y="0"/>
            <a:chExt cx="2314386" cy="1913350"/>
          </a:xfrm>
        </p:grpSpPr>
        <p:grpSp>
          <p:nvGrpSpPr>
            <p:cNvPr id="25" name="Group 475"/>
            <p:cNvGrpSpPr/>
            <p:nvPr/>
          </p:nvGrpSpPr>
          <p:grpSpPr>
            <a:xfrm>
              <a:off x="0" y="0"/>
              <a:ext cx="2314386" cy="1913350"/>
              <a:chOff x="0" y="0"/>
              <a:chExt cx="2314385" cy="1913349"/>
            </a:xfrm>
          </p:grpSpPr>
          <p:sp>
            <p:nvSpPr>
              <p:cNvPr id="28" name="Shape 473"/>
              <p:cNvSpPr/>
              <p:nvPr/>
            </p:nvSpPr>
            <p:spPr>
              <a:xfrm>
                <a:off x="0" y="-1"/>
                <a:ext cx="2314386" cy="1913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0629" extrusionOk="0">
                    <a:moveTo>
                      <a:pt x="20689" y="12382"/>
                    </a:moveTo>
                    <a:cubicBezTo>
                      <a:pt x="21600" y="11233"/>
                      <a:pt x="21600" y="9395"/>
                      <a:pt x="20689" y="8246"/>
                    </a:cubicBezTo>
                    <a:cubicBezTo>
                      <a:pt x="14248" y="663"/>
                      <a:pt x="14248" y="663"/>
                      <a:pt x="14248" y="663"/>
                    </a:cubicBezTo>
                    <a:cubicBezTo>
                      <a:pt x="13272" y="-486"/>
                      <a:pt x="12492" y="-103"/>
                      <a:pt x="12492" y="1505"/>
                    </a:cubicBezTo>
                    <a:cubicBezTo>
                      <a:pt x="12492" y="1505"/>
                      <a:pt x="12492" y="1505"/>
                      <a:pt x="12492" y="1505"/>
                    </a:cubicBezTo>
                    <a:cubicBezTo>
                      <a:pt x="12492" y="3114"/>
                      <a:pt x="11320" y="4493"/>
                      <a:pt x="9954" y="4493"/>
                    </a:cubicBezTo>
                    <a:cubicBezTo>
                      <a:pt x="2537" y="4493"/>
                      <a:pt x="2537" y="4493"/>
                      <a:pt x="2537" y="4493"/>
                    </a:cubicBezTo>
                    <a:cubicBezTo>
                      <a:pt x="1171" y="4493"/>
                      <a:pt x="0" y="5795"/>
                      <a:pt x="0" y="7403"/>
                    </a:cubicBezTo>
                    <a:cubicBezTo>
                      <a:pt x="0" y="13225"/>
                      <a:pt x="0" y="13225"/>
                      <a:pt x="0" y="13225"/>
                    </a:cubicBezTo>
                    <a:cubicBezTo>
                      <a:pt x="0" y="14833"/>
                      <a:pt x="1171" y="16212"/>
                      <a:pt x="2537" y="16212"/>
                    </a:cubicBezTo>
                    <a:cubicBezTo>
                      <a:pt x="9954" y="16212"/>
                      <a:pt x="9954" y="16212"/>
                      <a:pt x="9954" y="16212"/>
                    </a:cubicBezTo>
                    <a:cubicBezTo>
                      <a:pt x="11320" y="16212"/>
                      <a:pt x="12492" y="17514"/>
                      <a:pt x="12492" y="19123"/>
                    </a:cubicBezTo>
                    <a:cubicBezTo>
                      <a:pt x="12492" y="19123"/>
                      <a:pt x="12492" y="19123"/>
                      <a:pt x="12492" y="19123"/>
                    </a:cubicBezTo>
                    <a:cubicBezTo>
                      <a:pt x="12492" y="20731"/>
                      <a:pt x="13272" y="21114"/>
                      <a:pt x="14248" y="19965"/>
                    </a:cubicBezTo>
                    <a:lnTo>
                      <a:pt x="20689" y="12382"/>
                    </a:lnTo>
                    <a:close/>
                  </a:path>
                </a:pathLst>
              </a:custGeom>
              <a:solidFill>
                <a:srgbClr val="91958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just"/>
                <a:endParaRPr/>
              </a:p>
            </p:txBody>
          </p:sp>
          <p:sp>
            <p:nvSpPr>
              <p:cNvPr id="29" name="Shape 474"/>
              <p:cNvSpPr/>
              <p:nvPr/>
            </p:nvSpPr>
            <p:spPr>
              <a:xfrm>
                <a:off x="0" y="416296"/>
                <a:ext cx="812006" cy="10872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9" h="21600" extrusionOk="0">
                    <a:moveTo>
                      <a:pt x="0" y="5365"/>
                    </a:moveTo>
                    <a:cubicBezTo>
                      <a:pt x="0" y="16094"/>
                      <a:pt x="0" y="16094"/>
                      <a:pt x="0" y="16094"/>
                    </a:cubicBezTo>
                    <a:cubicBezTo>
                      <a:pt x="0" y="19059"/>
                      <a:pt x="3267" y="21600"/>
                      <a:pt x="7079" y="21600"/>
                    </a:cubicBezTo>
                    <a:cubicBezTo>
                      <a:pt x="9983" y="21600"/>
                      <a:pt x="9983" y="21600"/>
                      <a:pt x="9983" y="21600"/>
                    </a:cubicBezTo>
                    <a:cubicBezTo>
                      <a:pt x="18877" y="14541"/>
                      <a:pt x="18877" y="14541"/>
                      <a:pt x="18877" y="14541"/>
                    </a:cubicBezTo>
                    <a:cubicBezTo>
                      <a:pt x="21600" y="12424"/>
                      <a:pt x="21600" y="9035"/>
                      <a:pt x="18877" y="6918"/>
                    </a:cubicBezTo>
                    <a:cubicBezTo>
                      <a:pt x="9983" y="0"/>
                      <a:pt x="9983" y="0"/>
                      <a:pt x="9983" y="0"/>
                    </a:cubicBezTo>
                    <a:cubicBezTo>
                      <a:pt x="7079" y="0"/>
                      <a:pt x="7079" y="0"/>
                      <a:pt x="7079" y="0"/>
                    </a:cubicBezTo>
                    <a:cubicBezTo>
                      <a:pt x="3267" y="0"/>
                      <a:pt x="0" y="2400"/>
                      <a:pt x="0" y="5365"/>
                    </a:cubicBezTo>
                    <a:close/>
                  </a:path>
                </a:pathLst>
              </a:custGeom>
              <a:solidFill>
                <a:srgbClr val="938F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just"/>
                <a:endParaRPr/>
              </a:p>
            </p:txBody>
          </p:sp>
        </p:grpSp>
        <p:sp>
          <p:nvSpPr>
            <p:cNvPr id="27" name="Shape 477"/>
            <p:cNvSpPr/>
            <p:nvPr/>
          </p:nvSpPr>
          <p:spPr>
            <a:xfrm>
              <a:off x="1032823" y="604073"/>
              <a:ext cx="553996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Helvetica"/>
                </a:rPr>
                <a:t>数据</a:t>
              </a:r>
              <a:endParaRPr lang="en-US" altLang="zh-CN" dirty="0" smtClean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endParaRPr>
            </a:p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Helvetica"/>
                </a:rPr>
                <a:t>采集</a:t>
              </a:r>
              <a:endParaRPr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grpSp>
        <p:nvGrpSpPr>
          <p:cNvPr id="30" name="Group 482"/>
          <p:cNvGrpSpPr/>
          <p:nvPr/>
        </p:nvGrpSpPr>
        <p:grpSpPr>
          <a:xfrm>
            <a:off x="378263" y="4046360"/>
            <a:ext cx="2046530" cy="1913352"/>
            <a:chOff x="0" y="0"/>
            <a:chExt cx="2046529" cy="1913351"/>
          </a:xfrm>
        </p:grpSpPr>
        <p:sp>
          <p:nvSpPr>
            <p:cNvPr id="31" name="Shape 479"/>
            <p:cNvSpPr/>
            <p:nvPr/>
          </p:nvSpPr>
          <p:spPr>
            <a:xfrm>
              <a:off x="0" y="0"/>
              <a:ext cx="2046529" cy="191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1077" extrusionOk="0">
                  <a:moveTo>
                    <a:pt x="12120" y="1"/>
                  </a:moveTo>
                  <a:cubicBezTo>
                    <a:pt x="12436" y="17"/>
                    <a:pt x="12818" y="237"/>
                    <a:pt x="13231" y="677"/>
                  </a:cubicBezTo>
                  <a:cubicBezTo>
                    <a:pt x="13231" y="677"/>
                    <a:pt x="13231" y="677"/>
                    <a:pt x="20499" y="8425"/>
                  </a:cubicBezTo>
                  <a:cubicBezTo>
                    <a:pt x="21600" y="9599"/>
                    <a:pt x="21600" y="11477"/>
                    <a:pt x="20499" y="12651"/>
                  </a:cubicBezTo>
                  <a:lnTo>
                    <a:pt x="13231" y="20399"/>
                  </a:lnTo>
                  <a:cubicBezTo>
                    <a:pt x="12130" y="21573"/>
                    <a:pt x="11249" y="21182"/>
                    <a:pt x="11249" y="19538"/>
                  </a:cubicBezTo>
                  <a:cubicBezTo>
                    <a:pt x="11249" y="17895"/>
                    <a:pt x="10001" y="16564"/>
                    <a:pt x="8459" y="16564"/>
                  </a:cubicBezTo>
                  <a:cubicBezTo>
                    <a:pt x="8459" y="16564"/>
                    <a:pt x="8459" y="16564"/>
                    <a:pt x="17" y="16564"/>
                  </a:cubicBezTo>
                  <a:lnTo>
                    <a:pt x="0" y="16562"/>
                  </a:lnTo>
                  <a:lnTo>
                    <a:pt x="73" y="16562"/>
                  </a:lnTo>
                  <a:cubicBezTo>
                    <a:pt x="569" y="16562"/>
                    <a:pt x="569" y="16562"/>
                    <a:pt x="569" y="16562"/>
                  </a:cubicBezTo>
                  <a:cubicBezTo>
                    <a:pt x="4166" y="12648"/>
                    <a:pt x="4166" y="12648"/>
                    <a:pt x="4166" y="12648"/>
                  </a:cubicBezTo>
                  <a:cubicBezTo>
                    <a:pt x="5267" y="11474"/>
                    <a:pt x="5267" y="9595"/>
                    <a:pt x="4166" y="8421"/>
                  </a:cubicBezTo>
                  <a:cubicBezTo>
                    <a:pt x="1018" y="5065"/>
                    <a:pt x="625" y="4645"/>
                    <a:pt x="576" y="4593"/>
                  </a:cubicBezTo>
                  <a:lnTo>
                    <a:pt x="573" y="4590"/>
                  </a:lnTo>
                  <a:lnTo>
                    <a:pt x="724" y="4590"/>
                  </a:lnTo>
                  <a:cubicBezTo>
                    <a:pt x="1633" y="4590"/>
                    <a:pt x="3710" y="4590"/>
                    <a:pt x="8459" y="4590"/>
                  </a:cubicBezTo>
                  <a:cubicBezTo>
                    <a:pt x="10001" y="4590"/>
                    <a:pt x="11249" y="3182"/>
                    <a:pt x="11249" y="1538"/>
                  </a:cubicBezTo>
                  <a:cubicBezTo>
                    <a:pt x="11249" y="511"/>
                    <a:pt x="11593" y="-27"/>
                    <a:pt x="12120" y="1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just"/>
              <a:endParaRPr/>
            </a:p>
          </p:txBody>
        </p:sp>
        <p:sp>
          <p:nvSpPr>
            <p:cNvPr id="32" name="Shape 480"/>
            <p:cNvSpPr/>
            <p:nvPr/>
          </p:nvSpPr>
          <p:spPr>
            <a:xfrm>
              <a:off x="772152" y="900292"/>
              <a:ext cx="575803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1800" dirty="0"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3" name="Shape 481"/>
            <p:cNvSpPr/>
            <p:nvPr/>
          </p:nvSpPr>
          <p:spPr>
            <a:xfrm>
              <a:off x="759156" y="725844"/>
              <a:ext cx="78482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j-lt"/>
                  <a:ea typeface="+mj-ea"/>
                  <a:cs typeface="+mj-cs"/>
                  <a:sym typeface="Helvetica"/>
                </a:rPr>
                <a:t>数据源</a:t>
              </a:r>
              <a:endParaRPr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899592" y="2562463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日志数据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99592" y="3390140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关系数据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99592" y="1734786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图片视频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475397" y="3023086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Kafka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471904" y="3478342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</a:rPr>
              <a:t>Sqoop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471904" y="2569183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Flume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471904" y="2104118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Scribe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471904" y="1634468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ETL</a:t>
            </a:r>
            <a:r>
              <a:rPr lang="zh-CN" altLang="en-US" sz="1600" dirty="0" smtClean="0">
                <a:solidFill>
                  <a:schemeClr val="bg1"/>
                </a:solidFill>
              </a:rPr>
              <a:t>工具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34509" y="3343973"/>
            <a:ext cx="654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微软雅黑 Light" pitchFamily="34" charset="-122"/>
                <a:ea typeface="微软雅黑 Light" pitchFamily="34" charset="-122"/>
              </a:rPr>
              <a:t>结构化</a:t>
            </a:r>
            <a:endParaRPr lang="en-US" altLang="zh-CN" sz="1200" dirty="0" smtClean="0">
              <a:latin typeface="微软雅黑 Light" pitchFamily="34" charset="-122"/>
              <a:ea typeface="微软雅黑 Light" pitchFamily="34" charset="-122"/>
            </a:endParaRPr>
          </a:p>
          <a:p>
            <a:pPr algn="ctr"/>
            <a:r>
              <a:rPr lang="zh-CN" altLang="en-US" sz="1200" dirty="0" smtClean="0">
                <a:latin typeface="微软雅黑 Light" pitchFamily="34" charset="-122"/>
                <a:ea typeface="微软雅黑 Light" pitchFamily="34" charset="-122"/>
              </a:rPr>
              <a:t>数据</a:t>
            </a:r>
            <a:endParaRPr lang="zh-CN" altLang="en-US" sz="12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7624" y="2531115"/>
            <a:ext cx="82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微软雅黑 Light" pitchFamily="34" charset="-122"/>
                <a:ea typeface="微软雅黑 Light" pitchFamily="34" charset="-122"/>
              </a:rPr>
              <a:t>半结构化</a:t>
            </a:r>
            <a:endParaRPr lang="en-US" altLang="zh-CN" sz="1200" dirty="0" smtClean="0">
              <a:latin typeface="微软雅黑 Light" pitchFamily="34" charset="-122"/>
              <a:ea typeface="微软雅黑 Light" pitchFamily="34" charset="-122"/>
            </a:endParaRPr>
          </a:p>
          <a:p>
            <a:pPr algn="ctr"/>
            <a:r>
              <a:rPr lang="zh-CN" altLang="en-US" sz="1200" dirty="0" smtClean="0">
                <a:latin typeface="微软雅黑 Light" pitchFamily="34" charset="-122"/>
                <a:ea typeface="微软雅黑 Light" pitchFamily="34" charset="-122"/>
              </a:rPr>
              <a:t>数据</a:t>
            </a:r>
            <a:endParaRPr lang="zh-CN" altLang="en-US" sz="12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3637" y="1715677"/>
            <a:ext cx="828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 Light" pitchFamily="34" charset="-122"/>
                <a:ea typeface="微软雅黑 Light" pitchFamily="34" charset="-122"/>
              </a:rPr>
              <a:t>非</a:t>
            </a:r>
            <a:r>
              <a:rPr lang="zh-CN" altLang="en-US" sz="1200" dirty="0" smtClean="0">
                <a:latin typeface="微软雅黑 Light" pitchFamily="34" charset="-122"/>
                <a:ea typeface="微软雅黑 Light" pitchFamily="34" charset="-122"/>
              </a:rPr>
              <a:t>结构化</a:t>
            </a:r>
            <a:endParaRPr lang="en-US" altLang="zh-CN" sz="1200" dirty="0" smtClean="0">
              <a:latin typeface="微软雅黑 Light" pitchFamily="34" charset="-122"/>
              <a:ea typeface="微软雅黑 Light" pitchFamily="34" charset="-122"/>
            </a:endParaRPr>
          </a:p>
          <a:p>
            <a:pPr algn="ctr"/>
            <a:r>
              <a:rPr lang="zh-CN" altLang="en-US" sz="1200" dirty="0" smtClean="0">
                <a:latin typeface="微软雅黑 Light" pitchFamily="34" charset="-122"/>
                <a:ea typeface="微软雅黑 Light" pitchFamily="34" charset="-122"/>
              </a:rPr>
              <a:t>数据</a:t>
            </a:r>
            <a:endParaRPr lang="zh-CN" altLang="en-US" sz="12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127195" y="3487148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HDFS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782486" y="3493731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MapReduce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512433" y="2941740"/>
            <a:ext cx="1224136" cy="8309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可视化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 err="1" smtClean="0">
                <a:solidFill>
                  <a:schemeClr val="bg1"/>
                </a:solidFill>
              </a:rPr>
              <a:t>Echarts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D3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127195" y="3026533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</a:rPr>
              <a:t>HBase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127195" y="2557974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Cassandra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127195" y="2104118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</a:rPr>
              <a:t>GreenPlum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127195" y="1628800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Oracle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788803" y="3038266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Spark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782486" y="2557974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</a:rPr>
              <a:t>Flink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788643" y="2102509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Storm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788643" y="1639557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Mahout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512433" y="1634468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业务应用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512433" y="2518043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BI</a:t>
            </a:r>
            <a:r>
              <a:rPr lang="zh-CN" altLang="en-US" sz="1600" dirty="0" smtClean="0">
                <a:solidFill>
                  <a:schemeClr val="bg1"/>
                </a:solidFill>
              </a:rPr>
              <a:t>分析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512433" y="2071731"/>
            <a:ext cx="1224136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Tableau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8" name="标题 1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indent="360000">
              <a:spcBef>
                <a:spcPct val="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mtClean="0"/>
              <a:t>数据</a:t>
            </a:r>
            <a:r>
              <a:rPr lang="zh-CN" altLang="en-US"/>
              <a:t>生命周期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96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04864"/>
            <a:ext cx="4104455" cy="35283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844824"/>
            <a:ext cx="4370994" cy="4163533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indent="360000">
              <a:spcBef>
                <a:spcPct val="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/>
              <a:t>大数据处理流程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58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987076" y="1589795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395536" y="1366936"/>
            <a:ext cx="8308806" cy="5013336"/>
          </a:xfrm>
          <a:prstGeom prst="rect">
            <a:avLst/>
          </a:prstGeom>
        </p:spPr>
      </p:pic>
      <p:pic>
        <p:nvPicPr>
          <p:cNvPr id="17" name="图片 16" descr="C:\Users\Administrator\Desktop\QQ截图20171011085121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306860"/>
            <a:ext cx="4536504" cy="46341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椭圆 6"/>
          <p:cNvSpPr/>
          <p:nvPr/>
        </p:nvSpPr>
        <p:spPr>
          <a:xfrm>
            <a:off x="1547664" y="1424332"/>
            <a:ext cx="1214293" cy="633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547663" y="3080516"/>
            <a:ext cx="1214293" cy="633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475656" y="4730394"/>
            <a:ext cx="1214293" cy="633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76821" y="4736700"/>
            <a:ext cx="1214293" cy="633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013891" y="1712364"/>
            <a:ext cx="1214293" cy="633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717747" y="3913395"/>
            <a:ext cx="1214293" cy="633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indent="360000">
              <a:spcBef>
                <a:spcPct val="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mtClean="0"/>
              <a:t>我们的目标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916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987076" y="1589795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Shape 644"/>
          <p:cNvSpPr txBox="1">
            <a:spLocks/>
          </p:cNvSpPr>
          <p:nvPr/>
        </p:nvSpPr>
        <p:spPr>
          <a:xfrm>
            <a:off x="3331228" y="1449506"/>
            <a:ext cx="2448272" cy="720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电影推荐网站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1587" y="4293097"/>
            <a:ext cx="2030027" cy="8430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实时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推荐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服务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625802" y="2642371"/>
            <a:ext cx="2232248" cy="114982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latin typeface="微软雅黑 Light" pitchFamily="34" charset="-122"/>
                <a:ea typeface="微软雅黑 Light" pitchFamily="34" charset="-122"/>
              </a:rPr>
              <a:t>基于模型</a:t>
            </a:r>
            <a:endParaRPr lang="en-US" altLang="zh-CN" smtClean="0">
              <a:latin typeface="微软雅黑 Light" pitchFamily="34" charset="-122"/>
              <a:ea typeface="微软雅黑 Light" pitchFamily="34" charset="-122"/>
            </a:endParaRPr>
          </a:p>
          <a:p>
            <a:pPr algn="ctr"/>
            <a:r>
              <a:rPr lang="zh-CN" altLang="en-US" smtClean="0">
                <a:latin typeface="微软雅黑 Light" pitchFamily="34" charset="-122"/>
                <a:ea typeface="微软雅黑 Light" pitchFamily="34" charset="-122"/>
              </a:rPr>
              <a:t>的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推荐</a:t>
            </a:r>
            <a:endParaRPr lang="zh-CN" altLang="en-US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285904" y="2642371"/>
            <a:ext cx="2232248" cy="114982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latin typeface="微软雅黑 Light" pitchFamily="34" charset="-122"/>
                <a:ea typeface="微软雅黑 Light" pitchFamily="34" charset="-122"/>
              </a:rPr>
              <a:t>基于内容</a:t>
            </a:r>
            <a:endParaRPr lang="en-US" altLang="zh-CN" smtClean="0">
              <a:latin typeface="微软雅黑 Light" pitchFamily="34" charset="-122"/>
              <a:ea typeface="微软雅黑 Light" pitchFamily="34" charset="-122"/>
            </a:endParaRPr>
          </a:p>
          <a:p>
            <a:pPr algn="ctr"/>
            <a:r>
              <a:rPr lang="zh-CN" altLang="en-US" smtClean="0">
                <a:latin typeface="微软雅黑 Light" pitchFamily="34" charset="-122"/>
                <a:ea typeface="微软雅黑 Light" pitchFamily="34" charset="-122"/>
              </a:rPr>
              <a:t>的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推荐</a:t>
            </a:r>
            <a:endParaRPr lang="zh-CN" altLang="en-US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455853" y="2642371"/>
            <a:ext cx="2232248" cy="114982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>
                <a:latin typeface="微软雅黑 Light" pitchFamily="34" charset="-122"/>
                <a:ea typeface="微软雅黑 Light" pitchFamily="34" charset="-122"/>
              </a:rPr>
              <a:t>协同过滤</a:t>
            </a:r>
            <a:endParaRPr lang="en-US" altLang="zh-CN" smtClean="0">
              <a:latin typeface="微软雅黑 Light" pitchFamily="34" charset="-122"/>
              <a:ea typeface="微软雅黑 Light" pitchFamily="34" charset="-122"/>
            </a:endParaRPr>
          </a:p>
          <a:p>
            <a:pPr algn="ctr"/>
            <a:r>
              <a:rPr lang="zh-CN" altLang="en-US" smtClean="0">
                <a:latin typeface="微软雅黑 Light" pitchFamily="34" charset="-122"/>
                <a:ea typeface="微软雅黑 Light" pitchFamily="34" charset="-122"/>
              </a:rPr>
              <a:t>的</a:t>
            </a:r>
            <a:r>
              <a:rPr lang="zh-CN" altLang="en-US" dirty="0" smtClean="0">
                <a:latin typeface="微软雅黑 Light" pitchFamily="34" charset="-122"/>
                <a:ea typeface="微软雅黑 Light" pitchFamily="34" charset="-122"/>
              </a:rPr>
              <a:t>推荐</a:t>
            </a:r>
            <a:endParaRPr lang="zh-CN" altLang="en-US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63466" y="4293097"/>
            <a:ext cx="2032945" cy="8430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离线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推荐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服务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1587" y="5670035"/>
            <a:ext cx="1668125" cy="496901"/>
          </a:xfrm>
          <a:prstGeom prst="rect">
            <a:avLst/>
          </a:prstGeom>
          <a:solidFill>
            <a:schemeClr val="accent3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实时个性化推荐</a:t>
            </a:r>
          </a:p>
        </p:txBody>
      </p:sp>
      <p:sp>
        <p:nvSpPr>
          <p:cNvPr id="10" name="矩形 9"/>
          <p:cNvSpPr/>
          <p:nvPr/>
        </p:nvSpPr>
        <p:spPr>
          <a:xfrm>
            <a:off x="2137328" y="5668505"/>
            <a:ext cx="1574507" cy="49690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离线个性化推荐</a:t>
            </a:r>
          </a:p>
        </p:txBody>
      </p:sp>
      <p:sp>
        <p:nvSpPr>
          <p:cNvPr id="14" name="矩形 13"/>
          <p:cNvSpPr/>
          <p:nvPr/>
        </p:nvSpPr>
        <p:spPr>
          <a:xfrm>
            <a:off x="3867460" y="5668503"/>
            <a:ext cx="1107011" cy="49690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统计推荐</a:t>
            </a:r>
          </a:p>
        </p:txBody>
      </p:sp>
      <p:sp>
        <p:nvSpPr>
          <p:cNvPr id="15" name="矩形 14"/>
          <p:cNvSpPr/>
          <p:nvPr/>
        </p:nvSpPr>
        <p:spPr>
          <a:xfrm>
            <a:off x="5130096" y="5673684"/>
            <a:ext cx="1225210" cy="49690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相似性推荐</a:t>
            </a:r>
          </a:p>
        </p:txBody>
      </p:sp>
      <p:sp>
        <p:nvSpPr>
          <p:cNvPr id="16" name="矩形 15"/>
          <p:cNvSpPr/>
          <p:nvPr/>
        </p:nvSpPr>
        <p:spPr>
          <a:xfrm>
            <a:off x="6510931" y="5661249"/>
            <a:ext cx="643557" cy="5058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评分</a:t>
            </a:r>
          </a:p>
        </p:txBody>
      </p:sp>
      <p:sp>
        <p:nvSpPr>
          <p:cNvPr id="17" name="矩形 16"/>
          <p:cNvSpPr/>
          <p:nvPr/>
        </p:nvSpPr>
        <p:spPr>
          <a:xfrm>
            <a:off x="7310113" y="5661248"/>
            <a:ext cx="701543" cy="5056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标签</a:t>
            </a:r>
          </a:p>
        </p:txBody>
      </p:sp>
      <p:sp>
        <p:nvSpPr>
          <p:cNvPr id="19" name="矩形 18"/>
          <p:cNvSpPr/>
          <p:nvPr/>
        </p:nvSpPr>
        <p:spPr>
          <a:xfrm>
            <a:off x="8167281" y="5666531"/>
            <a:ext cx="701543" cy="4810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检索</a:t>
            </a:r>
          </a:p>
        </p:txBody>
      </p:sp>
      <p:sp>
        <p:nvSpPr>
          <p:cNvPr id="20" name="矩形 19"/>
          <p:cNvSpPr/>
          <p:nvPr/>
        </p:nvSpPr>
        <p:spPr>
          <a:xfrm>
            <a:off x="4634461" y="4293096"/>
            <a:ext cx="2065644" cy="84304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离线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统计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服务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38155" y="4293096"/>
            <a:ext cx="2065644" cy="84304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内容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检索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服务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虚尾箭头 5"/>
          <p:cNvSpPr/>
          <p:nvPr/>
        </p:nvSpPr>
        <p:spPr>
          <a:xfrm rot="16200000">
            <a:off x="4363772" y="5222140"/>
            <a:ext cx="416794" cy="403133"/>
          </a:xfrm>
          <a:prstGeom prst="strip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3" name="虚尾箭头 22"/>
          <p:cNvSpPr/>
          <p:nvPr/>
        </p:nvSpPr>
        <p:spPr>
          <a:xfrm rot="16200000">
            <a:off x="4363772" y="3883132"/>
            <a:ext cx="416794" cy="403133"/>
          </a:xfrm>
          <a:prstGeom prst="strip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4" name="虚尾箭头 23"/>
          <p:cNvSpPr/>
          <p:nvPr/>
        </p:nvSpPr>
        <p:spPr>
          <a:xfrm rot="16200000">
            <a:off x="4363772" y="2211524"/>
            <a:ext cx="416794" cy="403133"/>
          </a:xfrm>
          <a:prstGeom prst="strip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457200" y="485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系统模块设计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412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  <p:bldP spid="11" grpId="0" animBg="1"/>
      <p:bldP spid="12" grpId="0" animBg="1"/>
      <p:bldP spid="13" grpId="0" animBg="1"/>
      <p:bldP spid="18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6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28" y="1196752"/>
            <a:ext cx="2448272" cy="7816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976192"/>
            <a:ext cx="1973419" cy="7263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08" y="3054191"/>
            <a:ext cx="1945559" cy="7143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66" y="4057223"/>
            <a:ext cx="1924801" cy="7859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28" y="2765899"/>
            <a:ext cx="2317708" cy="8740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056" y="4416322"/>
            <a:ext cx="2250451" cy="82143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5576142"/>
            <a:ext cx="2074856" cy="7573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809" y="5550379"/>
            <a:ext cx="2216014" cy="80886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65" y="1984979"/>
            <a:ext cx="1944028" cy="72638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46" y="4057223"/>
            <a:ext cx="1946047" cy="78598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46" y="3049809"/>
            <a:ext cx="1946047" cy="718734"/>
          </a:xfrm>
          <a:prstGeom prst="rect">
            <a:avLst/>
          </a:prstGeom>
        </p:spPr>
      </p:pic>
      <p:sp>
        <p:nvSpPr>
          <p:cNvPr id="20" name="任意多边形 19"/>
          <p:cNvSpPr/>
          <p:nvPr/>
        </p:nvSpPr>
        <p:spPr>
          <a:xfrm>
            <a:off x="4644008" y="1938908"/>
            <a:ext cx="1222" cy="844550"/>
          </a:xfrm>
          <a:custGeom>
            <a:avLst/>
            <a:gdLst>
              <a:gd name="connsiteX0" fmla="*/ 1222 w 1222"/>
              <a:gd name="connsiteY0" fmla="*/ 0 h 844550"/>
              <a:gd name="connsiteX1" fmla="*/ 1222 w 1222"/>
              <a:gd name="connsiteY1" fmla="*/ 844550 h 8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2" h="844550">
                <a:moveTo>
                  <a:pt x="1222" y="0"/>
                </a:moveTo>
                <a:cubicBezTo>
                  <a:pt x="163" y="357716"/>
                  <a:pt x="-895" y="715433"/>
                  <a:pt x="1222" y="844550"/>
                </a:cubicBezTo>
              </a:path>
            </a:pathLst>
          </a:custGeom>
          <a:noFill/>
          <a:ln>
            <a:solidFill>
              <a:schemeClr val="tx2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4660900" y="3602608"/>
            <a:ext cx="12700" cy="952500"/>
          </a:xfrm>
          <a:custGeom>
            <a:avLst/>
            <a:gdLst>
              <a:gd name="connsiteX0" fmla="*/ 0 w 12700"/>
              <a:gd name="connsiteY0" fmla="*/ 0 h 952500"/>
              <a:gd name="connsiteX1" fmla="*/ 12700 w 12700"/>
              <a:gd name="connsiteY1" fmla="*/ 9525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952500">
                <a:moveTo>
                  <a:pt x="0" y="0"/>
                </a:moveTo>
                <a:lnTo>
                  <a:pt x="12700" y="952500"/>
                </a:ln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3078133" y="3901058"/>
            <a:ext cx="1589117" cy="1708150"/>
          </a:xfrm>
          <a:custGeom>
            <a:avLst/>
            <a:gdLst>
              <a:gd name="connsiteX0" fmla="*/ 39717 w 1589117"/>
              <a:gd name="connsiteY0" fmla="*/ 1708150 h 1708150"/>
              <a:gd name="connsiteX1" fmla="*/ 39717 w 1589117"/>
              <a:gd name="connsiteY1" fmla="*/ 711200 h 1708150"/>
              <a:gd name="connsiteX2" fmla="*/ 452467 w 1589117"/>
              <a:gd name="connsiteY2" fmla="*/ 349250 h 1708150"/>
              <a:gd name="connsiteX3" fmla="*/ 1303367 w 1589117"/>
              <a:gd name="connsiteY3" fmla="*/ 330200 h 1708150"/>
              <a:gd name="connsiteX4" fmla="*/ 1589117 w 1589117"/>
              <a:gd name="connsiteY4" fmla="*/ 0 h 170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9117" h="1708150">
                <a:moveTo>
                  <a:pt x="39717" y="1708150"/>
                </a:moveTo>
                <a:cubicBezTo>
                  <a:pt x="5321" y="1322916"/>
                  <a:pt x="-29075" y="937683"/>
                  <a:pt x="39717" y="711200"/>
                </a:cubicBezTo>
                <a:cubicBezTo>
                  <a:pt x="108509" y="484717"/>
                  <a:pt x="241859" y="412750"/>
                  <a:pt x="452467" y="349250"/>
                </a:cubicBezTo>
                <a:cubicBezTo>
                  <a:pt x="663075" y="285750"/>
                  <a:pt x="1113925" y="388408"/>
                  <a:pt x="1303367" y="330200"/>
                </a:cubicBezTo>
                <a:cubicBezTo>
                  <a:pt x="1492809" y="271992"/>
                  <a:pt x="1589117" y="0"/>
                  <a:pt x="1589117" y="0"/>
                </a:cubicBez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4667250" y="3913758"/>
            <a:ext cx="1447184" cy="1676400"/>
          </a:xfrm>
          <a:custGeom>
            <a:avLst/>
            <a:gdLst>
              <a:gd name="connsiteX0" fmla="*/ 1428750 w 1447184"/>
              <a:gd name="connsiteY0" fmla="*/ 1676400 h 1676400"/>
              <a:gd name="connsiteX1" fmla="*/ 1422400 w 1447184"/>
              <a:gd name="connsiteY1" fmla="*/ 825500 h 1676400"/>
              <a:gd name="connsiteX2" fmla="*/ 1187450 w 1447184"/>
              <a:gd name="connsiteY2" fmla="*/ 387350 h 1676400"/>
              <a:gd name="connsiteX3" fmla="*/ 311150 w 1447184"/>
              <a:gd name="connsiteY3" fmla="*/ 317500 h 1676400"/>
              <a:gd name="connsiteX4" fmla="*/ 0 w 1447184"/>
              <a:gd name="connsiteY4" fmla="*/ 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7184" h="1676400">
                <a:moveTo>
                  <a:pt x="1428750" y="1676400"/>
                </a:moveTo>
                <a:cubicBezTo>
                  <a:pt x="1445683" y="1358371"/>
                  <a:pt x="1462617" y="1040342"/>
                  <a:pt x="1422400" y="825500"/>
                </a:cubicBezTo>
                <a:cubicBezTo>
                  <a:pt x="1382183" y="610658"/>
                  <a:pt x="1372658" y="472017"/>
                  <a:pt x="1187450" y="387350"/>
                </a:cubicBezTo>
                <a:cubicBezTo>
                  <a:pt x="1002242" y="302683"/>
                  <a:pt x="509058" y="382058"/>
                  <a:pt x="311150" y="317500"/>
                </a:cubicBezTo>
                <a:cubicBezTo>
                  <a:pt x="113242" y="252942"/>
                  <a:pt x="56621" y="126471"/>
                  <a:pt x="0" y="0"/>
                </a:cubicBez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306106" y="2450083"/>
            <a:ext cx="198719" cy="1114425"/>
          </a:xfrm>
          <a:custGeom>
            <a:avLst/>
            <a:gdLst>
              <a:gd name="connsiteX0" fmla="*/ 198719 w 198719"/>
              <a:gd name="connsiteY0" fmla="*/ 0 h 1195306"/>
              <a:gd name="connsiteX1" fmla="*/ 17744 w 198719"/>
              <a:gd name="connsiteY1" fmla="*/ 190500 h 1195306"/>
              <a:gd name="connsiteX2" fmla="*/ 27269 w 198719"/>
              <a:gd name="connsiteY2" fmla="*/ 1076325 h 1195306"/>
              <a:gd name="connsiteX3" fmla="*/ 198719 w 198719"/>
              <a:gd name="connsiteY3" fmla="*/ 1162050 h 119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19" h="1195306">
                <a:moveTo>
                  <a:pt x="198719" y="0"/>
                </a:moveTo>
                <a:cubicBezTo>
                  <a:pt x="122519" y="5556"/>
                  <a:pt x="46319" y="11113"/>
                  <a:pt x="17744" y="190500"/>
                </a:cubicBezTo>
                <a:cubicBezTo>
                  <a:pt x="-10831" y="369887"/>
                  <a:pt x="-2893" y="914400"/>
                  <a:pt x="27269" y="1076325"/>
                </a:cubicBezTo>
                <a:cubicBezTo>
                  <a:pt x="57431" y="1238250"/>
                  <a:pt x="128075" y="1200150"/>
                  <a:pt x="198719" y="1162050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288419" y="3335908"/>
            <a:ext cx="216406" cy="1378864"/>
          </a:xfrm>
          <a:custGeom>
            <a:avLst/>
            <a:gdLst>
              <a:gd name="connsiteX0" fmla="*/ 25906 w 216406"/>
              <a:gd name="connsiteY0" fmla="*/ 0 h 1378864"/>
              <a:gd name="connsiteX1" fmla="*/ 16381 w 216406"/>
              <a:gd name="connsiteY1" fmla="*/ 1228725 h 1378864"/>
              <a:gd name="connsiteX2" fmla="*/ 216406 w 216406"/>
              <a:gd name="connsiteY2" fmla="*/ 1314450 h 137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406" h="1378864">
                <a:moveTo>
                  <a:pt x="25906" y="0"/>
                </a:moveTo>
                <a:cubicBezTo>
                  <a:pt x="5268" y="504825"/>
                  <a:pt x="-15369" y="1009650"/>
                  <a:pt x="16381" y="1228725"/>
                </a:cubicBezTo>
                <a:cubicBezTo>
                  <a:pt x="48131" y="1447800"/>
                  <a:pt x="132268" y="1381125"/>
                  <a:pt x="216406" y="1314450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2400300" y="3564508"/>
            <a:ext cx="1133475" cy="1428750"/>
          </a:xfrm>
          <a:custGeom>
            <a:avLst/>
            <a:gdLst>
              <a:gd name="connsiteX0" fmla="*/ 0 w 1133475"/>
              <a:gd name="connsiteY0" fmla="*/ 0 h 1428750"/>
              <a:gd name="connsiteX1" fmla="*/ 542925 w 1133475"/>
              <a:gd name="connsiteY1" fmla="*/ 209550 h 1428750"/>
              <a:gd name="connsiteX2" fmla="*/ 828675 w 1133475"/>
              <a:gd name="connsiteY2" fmla="*/ 1123950 h 1428750"/>
              <a:gd name="connsiteX3" fmla="*/ 1133475 w 1133475"/>
              <a:gd name="connsiteY3" fmla="*/ 142875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475" h="1428750">
                <a:moveTo>
                  <a:pt x="0" y="0"/>
                </a:moveTo>
                <a:cubicBezTo>
                  <a:pt x="202406" y="11112"/>
                  <a:pt x="404813" y="22225"/>
                  <a:pt x="542925" y="209550"/>
                </a:cubicBezTo>
                <a:cubicBezTo>
                  <a:pt x="681038" y="396875"/>
                  <a:pt x="730250" y="920750"/>
                  <a:pt x="828675" y="1123950"/>
                </a:cubicBezTo>
                <a:cubicBezTo>
                  <a:pt x="927100" y="1327150"/>
                  <a:pt x="1030287" y="1377950"/>
                  <a:pt x="1133475" y="1428750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2400300" y="4612105"/>
            <a:ext cx="1133475" cy="522870"/>
          </a:xfrm>
          <a:custGeom>
            <a:avLst/>
            <a:gdLst>
              <a:gd name="connsiteX0" fmla="*/ 0 w 1133475"/>
              <a:gd name="connsiteY0" fmla="*/ 47778 h 522870"/>
              <a:gd name="connsiteX1" fmla="*/ 295275 w 1133475"/>
              <a:gd name="connsiteY1" fmla="*/ 38253 h 522870"/>
              <a:gd name="connsiteX2" fmla="*/ 752475 w 1133475"/>
              <a:gd name="connsiteY2" fmla="*/ 466878 h 522870"/>
              <a:gd name="connsiteX3" fmla="*/ 1133475 w 1133475"/>
              <a:gd name="connsiteY3" fmla="*/ 504978 h 522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475" h="522870">
                <a:moveTo>
                  <a:pt x="0" y="47778"/>
                </a:moveTo>
                <a:cubicBezTo>
                  <a:pt x="84931" y="8090"/>
                  <a:pt x="169863" y="-31597"/>
                  <a:pt x="295275" y="38253"/>
                </a:cubicBezTo>
                <a:cubicBezTo>
                  <a:pt x="420688" y="108103"/>
                  <a:pt x="612775" y="389090"/>
                  <a:pt x="752475" y="466878"/>
                </a:cubicBezTo>
                <a:cubicBezTo>
                  <a:pt x="892175" y="544666"/>
                  <a:pt x="1012825" y="524822"/>
                  <a:pt x="1133475" y="504978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5781675" y="2495401"/>
            <a:ext cx="1038225" cy="907182"/>
          </a:xfrm>
          <a:custGeom>
            <a:avLst/>
            <a:gdLst>
              <a:gd name="connsiteX0" fmla="*/ 0 w 1038225"/>
              <a:gd name="connsiteY0" fmla="*/ 907182 h 907182"/>
              <a:gd name="connsiteX1" fmla="*/ 419100 w 1038225"/>
              <a:gd name="connsiteY1" fmla="*/ 602382 h 907182"/>
              <a:gd name="connsiteX2" fmla="*/ 657225 w 1038225"/>
              <a:gd name="connsiteY2" fmla="*/ 78507 h 907182"/>
              <a:gd name="connsiteX3" fmla="*/ 1038225 w 1038225"/>
              <a:gd name="connsiteY3" fmla="*/ 11832 h 907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225" h="907182">
                <a:moveTo>
                  <a:pt x="0" y="907182"/>
                </a:moveTo>
                <a:cubicBezTo>
                  <a:pt x="154781" y="823838"/>
                  <a:pt x="309563" y="740494"/>
                  <a:pt x="419100" y="602382"/>
                </a:cubicBezTo>
                <a:cubicBezTo>
                  <a:pt x="528637" y="464270"/>
                  <a:pt x="554038" y="176932"/>
                  <a:pt x="657225" y="78507"/>
                </a:cubicBezTo>
                <a:cubicBezTo>
                  <a:pt x="760413" y="-19918"/>
                  <a:pt x="899319" y="-4043"/>
                  <a:pt x="1038225" y="11832"/>
                </a:cubicBezTo>
              </a:path>
            </a:pathLst>
          </a:custGeom>
          <a:noFill/>
          <a:ln>
            <a:solidFill>
              <a:schemeClr val="accent3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7829550" y="2669158"/>
            <a:ext cx="0" cy="457200"/>
          </a:xfrm>
          <a:custGeom>
            <a:avLst/>
            <a:gdLst>
              <a:gd name="connsiteX0" fmla="*/ 0 w 0"/>
              <a:gd name="connsiteY0" fmla="*/ 0 h 457200"/>
              <a:gd name="connsiteX1" fmla="*/ 0 w 0"/>
              <a:gd name="connsiteY1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noFill/>
          <a:ln>
            <a:solidFill>
              <a:schemeClr val="accent3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7839075" y="3735958"/>
            <a:ext cx="9525" cy="438150"/>
          </a:xfrm>
          <a:custGeom>
            <a:avLst/>
            <a:gdLst>
              <a:gd name="connsiteX0" fmla="*/ 0 w 9525"/>
              <a:gd name="connsiteY0" fmla="*/ 0 h 438150"/>
              <a:gd name="connsiteX1" fmla="*/ 9525 w 9525"/>
              <a:gd name="connsiteY1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38150">
                <a:moveTo>
                  <a:pt x="0" y="0"/>
                </a:moveTo>
                <a:lnTo>
                  <a:pt x="9525" y="438150"/>
                </a:lnTo>
              </a:path>
            </a:pathLst>
          </a:custGeom>
          <a:noFill/>
          <a:ln>
            <a:solidFill>
              <a:schemeClr val="accent3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7038975" y="4821808"/>
            <a:ext cx="1030162" cy="1333500"/>
          </a:xfrm>
          <a:custGeom>
            <a:avLst/>
            <a:gdLst>
              <a:gd name="connsiteX0" fmla="*/ 0 w 1030162"/>
              <a:gd name="connsiteY0" fmla="*/ 1333500 h 1333500"/>
              <a:gd name="connsiteX1" fmla="*/ 971550 w 1030162"/>
              <a:gd name="connsiteY1" fmla="*/ 1057275 h 1333500"/>
              <a:gd name="connsiteX2" fmla="*/ 838200 w 1030162"/>
              <a:gd name="connsiteY2" fmla="*/ 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0162" h="1333500">
                <a:moveTo>
                  <a:pt x="0" y="1333500"/>
                </a:moveTo>
                <a:cubicBezTo>
                  <a:pt x="415925" y="1306512"/>
                  <a:pt x="831850" y="1279525"/>
                  <a:pt x="971550" y="1057275"/>
                </a:cubicBezTo>
                <a:cubicBezTo>
                  <a:pt x="1111250" y="835025"/>
                  <a:pt x="974725" y="417512"/>
                  <a:pt x="838200" y="0"/>
                </a:cubicBezTo>
              </a:path>
            </a:pathLst>
          </a:custGeom>
          <a:noFill/>
          <a:ln>
            <a:solidFill>
              <a:schemeClr val="accent3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5734050" y="4659883"/>
            <a:ext cx="1123950" cy="361950"/>
          </a:xfrm>
          <a:custGeom>
            <a:avLst/>
            <a:gdLst>
              <a:gd name="connsiteX0" fmla="*/ 1123950 w 1123950"/>
              <a:gd name="connsiteY0" fmla="*/ 0 h 361950"/>
              <a:gd name="connsiteX1" fmla="*/ 685800 w 1123950"/>
              <a:gd name="connsiteY1" fmla="*/ 314325 h 361950"/>
              <a:gd name="connsiteX2" fmla="*/ 0 w 1123950"/>
              <a:gd name="connsiteY2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3950" h="361950">
                <a:moveTo>
                  <a:pt x="1123950" y="0"/>
                </a:moveTo>
                <a:cubicBezTo>
                  <a:pt x="998537" y="127000"/>
                  <a:pt x="873125" y="254000"/>
                  <a:pt x="685800" y="314325"/>
                </a:cubicBezTo>
                <a:cubicBezTo>
                  <a:pt x="498475" y="374650"/>
                  <a:pt x="114300" y="357187"/>
                  <a:pt x="0" y="361950"/>
                </a:cubicBezTo>
              </a:path>
            </a:pathLst>
          </a:custGeom>
          <a:noFill/>
          <a:ln>
            <a:solidFill>
              <a:schemeClr val="accent3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20415" y="1270644"/>
            <a:ext cx="2664296" cy="4084915"/>
            <a:chOff x="120415" y="1554236"/>
            <a:chExt cx="2664296" cy="4084915"/>
          </a:xfrm>
        </p:grpSpPr>
        <p:sp>
          <p:nvSpPr>
            <p:cNvPr id="5" name="椭圆 4"/>
            <p:cNvSpPr/>
            <p:nvPr/>
          </p:nvSpPr>
          <p:spPr>
            <a:xfrm>
              <a:off x="120415" y="1822727"/>
              <a:ext cx="2664296" cy="381642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984511" y="1554236"/>
              <a:ext cx="936104" cy="39461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/>
                <a:t>离线</a:t>
              </a:r>
              <a:endParaRPr lang="zh-CN" altLang="en-US" sz="20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456373" y="1210672"/>
            <a:ext cx="2664296" cy="4094976"/>
            <a:chOff x="6456373" y="1494264"/>
            <a:chExt cx="2664296" cy="4094976"/>
          </a:xfrm>
        </p:grpSpPr>
        <p:sp>
          <p:nvSpPr>
            <p:cNvPr id="34" name="椭圆 33"/>
            <p:cNvSpPr/>
            <p:nvPr/>
          </p:nvSpPr>
          <p:spPr>
            <a:xfrm>
              <a:off x="6456373" y="1772816"/>
              <a:ext cx="2664296" cy="3816424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7320469" y="1494264"/>
              <a:ext cx="936104" cy="39461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在</a:t>
              </a:r>
              <a:r>
                <a:rPr lang="zh-CN" altLang="en-US" sz="2000" dirty="0" smtClean="0"/>
                <a:t>线</a:t>
              </a:r>
              <a:endParaRPr lang="zh-CN" altLang="en-US" sz="2000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970397" y="4252910"/>
            <a:ext cx="5333767" cy="2264137"/>
            <a:chOff x="1970397" y="4536502"/>
            <a:chExt cx="5333767" cy="2264137"/>
          </a:xfrm>
        </p:grpSpPr>
        <p:sp>
          <p:nvSpPr>
            <p:cNvPr id="35" name="椭圆 34"/>
            <p:cNvSpPr/>
            <p:nvPr/>
          </p:nvSpPr>
          <p:spPr>
            <a:xfrm>
              <a:off x="1970397" y="4758189"/>
              <a:ext cx="5333767" cy="2042450"/>
            </a:xfrm>
            <a:prstGeom prst="ellipse">
              <a:avLst/>
            </a:prstGeom>
            <a:noFill/>
            <a:ln w="28575">
              <a:solidFill>
                <a:srgbClr val="0020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220917" y="4536502"/>
              <a:ext cx="936104" cy="39461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近</a:t>
              </a:r>
              <a:r>
                <a:rPr lang="zh-CN" altLang="en-US" sz="2000" dirty="0" smtClean="0"/>
                <a:t>线</a:t>
              </a:r>
              <a:endParaRPr lang="zh-CN" altLang="en-US" sz="2000" dirty="0"/>
            </a:p>
          </p:txBody>
        </p:sp>
      </p:grpSp>
      <p:sp>
        <p:nvSpPr>
          <p:cNvPr id="38" name="标题 1"/>
          <p:cNvSpPr txBox="1">
            <a:spLocks/>
          </p:cNvSpPr>
          <p:nvPr/>
        </p:nvSpPr>
        <p:spPr>
          <a:xfrm>
            <a:off x="457200" y="2909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l"/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项目系统架构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999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06756" y="3007400"/>
            <a:ext cx="649362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" name="任意多边形 44"/>
          <p:cNvSpPr/>
          <p:nvPr/>
        </p:nvSpPr>
        <p:spPr>
          <a:xfrm>
            <a:off x="5081865" y="2171700"/>
            <a:ext cx="271185" cy="833438"/>
          </a:xfrm>
          <a:custGeom>
            <a:avLst/>
            <a:gdLst>
              <a:gd name="connsiteX0" fmla="*/ 56873 w 271185"/>
              <a:gd name="connsiteY0" fmla="*/ 0 h 833438"/>
              <a:gd name="connsiteX1" fmla="*/ 14010 w 271185"/>
              <a:gd name="connsiteY1" fmla="*/ 347663 h 833438"/>
              <a:gd name="connsiteX2" fmla="*/ 271185 w 271185"/>
              <a:gd name="connsiteY2" fmla="*/ 833438 h 83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185" h="833438">
                <a:moveTo>
                  <a:pt x="56873" y="0"/>
                </a:moveTo>
                <a:cubicBezTo>
                  <a:pt x="17582" y="104378"/>
                  <a:pt x="-21709" y="208757"/>
                  <a:pt x="14010" y="347663"/>
                </a:cubicBezTo>
                <a:cubicBezTo>
                  <a:pt x="49729" y="486569"/>
                  <a:pt x="226735" y="756444"/>
                  <a:pt x="271185" y="833438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251" y="826"/>
            <a:ext cx="3136469" cy="2171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21" y="2945939"/>
            <a:ext cx="1402397" cy="23772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52" y="2963876"/>
            <a:ext cx="1459655" cy="834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53" y="3811587"/>
            <a:ext cx="1459654" cy="15115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35650"/>
            <a:ext cx="1489224" cy="102115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09" y="1069787"/>
            <a:ext cx="1428461" cy="108678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33" y="2461245"/>
            <a:ext cx="1438537" cy="157303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8" y="4032756"/>
            <a:ext cx="1432795" cy="128886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583" y="1105158"/>
            <a:ext cx="1452864" cy="145974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602" y="2687392"/>
            <a:ext cx="1446846" cy="1402919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29" y="4187260"/>
            <a:ext cx="1447518" cy="113588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47" y="1706660"/>
            <a:ext cx="356350" cy="413694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85" y="4809596"/>
            <a:ext cx="459873" cy="382943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18" y="4641850"/>
            <a:ext cx="678361" cy="326533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12" y="4808975"/>
            <a:ext cx="1171963" cy="463147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34" y="4963563"/>
            <a:ext cx="694579" cy="33434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5" y="2982150"/>
            <a:ext cx="1344237" cy="282369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3" y="3240912"/>
            <a:ext cx="1338204" cy="287859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0" y="3498721"/>
            <a:ext cx="1333747" cy="280166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4"/>
          <a:stretch/>
        </p:blipFill>
        <p:spPr>
          <a:xfrm>
            <a:off x="590609" y="3748497"/>
            <a:ext cx="1329710" cy="256567"/>
          </a:xfrm>
          <a:prstGeom prst="rect">
            <a:avLst/>
          </a:prstGeom>
        </p:spPr>
      </p:pic>
      <p:grpSp>
        <p:nvGrpSpPr>
          <p:cNvPr id="64" name="组合 63"/>
          <p:cNvGrpSpPr/>
          <p:nvPr/>
        </p:nvGrpSpPr>
        <p:grpSpPr>
          <a:xfrm>
            <a:off x="7383315" y="3186900"/>
            <a:ext cx="1152128" cy="302923"/>
            <a:chOff x="2873287" y="2932561"/>
            <a:chExt cx="3397425" cy="906035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3287" y="3019404"/>
              <a:ext cx="3397425" cy="819192"/>
            </a:xfrm>
            <a:prstGeom prst="rect">
              <a:avLst/>
            </a:prstGeom>
          </p:spPr>
        </p:pic>
        <p:sp>
          <p:nvSpPr>
            <p:cNvPr id="63" name="文本框 62"/>
            <p:cNvSpPr txBox="1"/>
            <p:nvPr/>
          </p:nvSpPr>
          <p:spPr>
            <a:xfrm>
              <a:off x="4005586" y="2932561"/>
              <a:ext cx="1544636" cy="614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bg1"/>
                  </a:solidFill>
                </a:rPr>
                <a:t>log</a:t>
              </a:r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5" name="图片 6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672" y="3523126"/>
            <a:ext cx="960187" cy="28577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07" y="3802846"/>
            <a:ext cx="1100827" cy="237224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81" y="1631641"/>
            <a:ext cx="831897" cy="290137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61" y="1966773"/>
            <a:ext cx="971907" cy="222614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857" y="2234822"/>
            <a:ext cx="797860" cy="278266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304" y="3463291"/>
            <a:ext cx="1160062" cy="690985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976" y="3476800"/>
            <a:ext cx="1312252" cy="290338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" r="186" b="-575"/>
          <a:stretch/>
        </p:blipFill>
        <p:spPr>
          <a:xfrm>
            <a:off x="2902157" y="4161371"/>
            <a:ext cx="1246975" cy="172821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913" y="4311858"/>
            <a:ext cx="760538" cy="181915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63" y="4489552"/>
            <a:ext cx="790065" cy="166435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79" y="4645003"/>
            <a:ext cx="1158760" cy="163288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80" y="4802585"/>
            <a:ext cx="1225475" cy="186529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10" y="4956551"/>
            <a:ext cx="1240390" cy="173906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1297"/>
          <a:stretch/>
        </p:blipFill>
        <p:spPr>
          <a:xfrm>
            <a:off x="2877548" y="5112583"/>
            <a:ext cx="1314440" cy="176883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860248"/>
            <a:ext cx="1368425" cy="268204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" y="1616411"/>
            <a:ext cx="1368426" cy="269860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65" y="4808627"/>
            <a:ext cx="1265253" cy="46929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270" y="4314045"/>
            <a:ext cx="1268056" cy="505143"/>
          </a:xfrm>
          <a:prstGeom prst="rect">
            <a:avLst/>
          </a:prstGeom>
        </p:spPr>
      </p:pic>
      <p:sp>
        <p:nvSpPr>
          <p:cNvPr id="27" name="任意多边形 26"/>
          <p:cNvSpPr/>
          <p:nvPr/>
        </p:nvSpPr>
        <p:spPr>
          <a:xfrm>
            <a:off x="5797868" y="738188"/>
            <a:ext cx="45719" cy="962025"/>
          </a:xfrm>
          <a:custGeom>
            <a:avLst/>
            <a:gdLst>
              <a:gd name="connsiteX0" fmla="*/ 147638 w 147638"/>
              <a:gd name="connsiteY0" fmla="*/ 0 h 966788"/>
              <a:gd name="connsiteX1" fmla="*/ 28575 w 147638"/>
              <a:gd name="connsiteY1" fmla="*/ 490538 h 966788"/>
              <a:gd name="connsiteX2" fmla="*/ 0 w 147638"/>
              <a:gd name="connsiteY2" fmla="*/ 966788 h 96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638" h="966788">
                <a:moveTo>
                  <a:pt x="147638" y="0"/>
                </a:moveTo>
                <a:cubicBezTo>
                  <a:pt x="100409" y="164703"/>
                  <a:pt x="53181" y="329407"/>
                  <a:pt x="28575" y="490538"/>
                </a:cubicBezTo>
                <a:cubicBezTo>
                  <a:pt x="3969" y="651669"/>
                  <a:pt x="3175" y="887413"/>
                  <a:pt x="0" y="966788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3467100" y="728663"/>
            <a:ext cx="80963" cy="966787"/>
          </a:xfrm>
          <a:custGeom>
            <a:avLst/>
            <a:gdLst>
              <a:gd name="connsiteX0" fmla="*/ 0 w 80963"/>
              <a:gd name="connsiteY0" fmla="*/ 966787 h 966787"/>
              <a:gd name="connsiteX1" fmla="*/ 80963 w 80963"/>
              <a:gd name="connsiteY1" fmla="*/ 0 h 96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963" h="966787">
                <a:moveTo>
                  <a:pt x="0" y="966787"/>
                </a:moveTo>
                <a:lnTo>
                  <a:pt x="80963" y="0"/>
                </a:ln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4076700" y="738188"/>
            <a:ext cx="133350" cy="962025"/>
          </a:xfrm>
          <a:custGeom>
            <a:avLst/>
            <a:gdLst>
              <a:gd name="connsiteX0" fmla="*/ 133350 w 133350"/>
              <a:gd name="connsiteY0" fmla="*/ 0 h 962025"/>
              <a:gd name="connsiteX1" fmla="*/ 0 w 133350"/>
              <a:gd name="connsiteY1" fmla="*/ 962025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350" h="962025">
                <a:moveTo>
                  <a:pt x="133350" y="0"/>
                </a:moveTo>
                <a:cubicBezTo>
                  <a:pt x="77787" y="410369"/>
                  <a:pt x="22225" y="820738"/>
                  <a:pt x="0" y="962025"/>
                </a:cubicBezTo>
              </a:path>
            </a:pathLst>
          </a:custGeom>
          <a:noFill/>
          <a:ln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5248275" y="719138"/>
            <a:ext cx="185738" cy="981075"/>
          </a:xfrm>
          <a:custGeom>
            <a:avLst/>
            <a:gdLst>
              <a:gd name="connsiteX0" fmla="*/ 185738 w 185738"/>
              <a:gd name="connsiteY0" fmla="*/ 0 h 981075"/>
              <a:gd name="connsiteX1" fmla="*/ 0 w 185738"/>
              <a:gd name="connsiteY1" fmla="*/ 981075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5738" h="981075">
                <a:moveTo>
                  <a:pt x="185738" y="0"/>
                </a:moveTo>
                <a:cubicBezTo>
                  <a:pt x="109141" y="410369"/>
                  <a:pt x="32544" y="820738"/>
                  <a:pt x="0" y="981075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4648200" y="733425"/>
            <a:ext cx="190500" cy="971550"/>
          </a:xfrm>
          <a:custGeom>
            <a:avLst/>
            <a:gdLst>
              <a:gd name="connsiteX0" fmla="*/ 190500 w 190500"/>
              <a:gd name="connsiteY0" fmla="*/ 0 h 971550"/>
              <a:gd name="connsiteX1" fmla="*/ 0 w 190500"/>
              <a:gd name="connsiteY1" fmla="*/ 97155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0" h="971550">
                <a:moveTo>
                  <a:pt x="190500" y="0"/>
                </a:moveTo>
                <a:cubicBezTo>
                  <a:pt x="110728" y="405209"/>
                  <a:pt x="30956" y="810419"/>
                  <a:pt x="0" y="97155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168326" y="1704974"/>
            <a:ext cx="377774" cy="1755775"/>
          </a:xfrm>
          <a:custGeom>
            <a:avLst/>
            <a:gdLst>
              <a:gd name="connsiteX0" fmla="*/ 377774 w 377774"/>
              <a:gd name="connsiteY0" fmla="*/ 23534 h 1826934"/>
              <a:gd name="connsiteX1" fmla="*/ 47574 w 377774"/>
              <a:gd name="connsiteY1" fmla="*/ 169584 h 1826934"/>
              <a:gd name="connsiteX2" fmla="*/ 34874 w 377774"/>
              <a:gd name="connsiteY2" fmla="*/ 1287184 h 1826934"/>
              <a:gd name="connsiteX3" fmla="*/ 358724 w 377774"/>
              <a:gd name="connsiteY3" fmla="*/ 1826934 h 182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774" h="1826934">
                <a:moveTo>
                  <a:pt x="377774" y="23534"/>
                </a:moveTo>
                <a:cubicBezTo>
                  <a:pt x="241249" y="-8745"/>
                  <a:pt x="104724" y="-41024"/>
                  <a:pt x="47574" y="169584"/>
                </a:cubicBezTo>
                <a:cubicBezTo>
                  <a:pt x="-9576" y="380192"/>
                  <a:pt x="-16984" y="1010959"/>
                  <a:pt x="34874" y="1287184"/>
                </a:cubicBezTo>
                <a:cubicBezTo>
                  <a:pt x="86732" y="1563409"/>
                  <a:pt x="307924" y="1736976"/>
                  <a:pt x="358724" y="1826934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1905000" y="3111500"/>
            <a:ext cx="962025" cy="1162050"/>
          </a:xfrm>
          <a:custGeom>
            <a:avLst/>
            <a:gdLst>
              <a:gd name="connsiteX0" fmla="*/ 0 w 962025"/>
              <a:gd name="connsiteY0" fmla="*/ 0 h 1162050"/>
              <a:gd name="connsiteX1" fmla="*/ 476250 w 962025"/>
              <a:gd name="connsiteY1" fmla="*/ 317500 h 1162050"/>
              <a:gd name="connsiteX2" fmla="*/ 742950 w 962025"/>
              <a:gd name="connsiteY2" fmla="*/ 914400 h 1162050"/>
              <a:gd name="connsiteX3" fmla="*/ 962025 w 962025"/>
              <a:gd name="connsiteY3" fmla="*/ 116205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025" h="1162050">
                <a:moveTo>
                  <a:pt x="0" y="0"/>
                </a:moveTo>
                <a:cubicBezTo>
                  <a:pt x="176212" y="82550"/>
                  <a:pt x="352425" y="165100"/>
                  <a:pt x="476250" y="317500"/>
                </a:cubicBezTo>
                <a:cubicBezTo>
                  <a:pt x="600075" y="469900"/>
                  <a:pt x="661988" y="773642"/>
                  <a:pt x="742950" y="914400"/>
                </a:cubicBezTo>
                <a:cubicBezTo>
                  <a:pt x="823913" y="1055158"/>
                  <a:pt x="892969" y="1108604"/>
                  <a:pt x="962025" y="1162050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882775" y="3355975"/>
            <a:ext cx="949325" cy="1054100"/>
          </a:xfrm>
          <a:custGeom>
            <a:avLst/>
            <a:gdLst>
              <a:gd name="connsiteX0" fmla="*/ 0 w 949325"/>
              <a:gd name="connsiteY0" fmla="*/ 0 h 1054100"/>
              <a:gd name="connsiteX1" fmla="*/ 320675 w 949325"/>
              <a:gd name="connsiteY1" fmla="*/ 215900 h 1054100"/>
              <a:gd name="connsiteX2" fmla="*/ 603250 w 949325"/>
              <a:gd name="connsiteY2" fmla="*/ 796925 h 1054100"/>
              <a:gd name="connsiteX3" fmla="*/ 949325 w 949325"/>
              <a:gd name="connsiteY3" fmla="*/ 1054100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325" h="1054100">
                <a:moveTo>
                  <a:pt x="0" y="0"/>
                </a:moveTo>
                <a:cubicBezTo>
                  <a:pt x="110066" y="41539"/>
                  <a:pt x="220133" y="83079"/>
                  <a:pt x="320675" y="215900"/>
                </a:cubicBezTo>
                <a:cubicBezTo>
                  <a:pt x="421217" y="348721"/>
                  <a:pt x="498475" y="657225"/>
                  <a:pt x="603250" y="796925"/>
                </a:cubicBezTo>
                <a:cubicBezTo>
                  <a:pt x="708025" y="936625"/>
                  <a:pt x="890058" y="1011767"/>
                  <a:pt x="949325" y="1054100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873250" y="3606800"/>
            <a:ext cx="962025" cy="949325"/>
          </a:xfrm>
          <a:custGeom>
            <a:avLst/>
            <a:gdLst>
              <a:gd name="connsiteX0" fmla="*/ 0 w 962025"/>
              <a:gd name="connsiteY0" fmla="*/ 0 h 949325"/>
              <a:gd name="connsiteX1" fmla="*/ 177800 w 962025"/>
              <a:gd name="connsiteY1" fmla="*/ 149225 h 949325"/>
              <a:gd name="connsiteX2" fmla="*/ 438150 w 962025"/>
              <a:gd name="connsiteY2" fmla="*/ 679450 h 949325"/>
              <a:gd name="connsiteX3" fmla="*/ 962025 w 962025"/>
              <a:gd name="connsiteY3" fmla="*/ 949325 h 9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025" h="949325">
                <a:moveTo>
                  <a:pt x="0" y="0"/>
                </a:moveTo>
                <a:cubicBezTo>
                  <a:pt x="52387" y="17991"/>
                  <a:pt x="104775" y="35983"/>
                  <a:pt x="177800" y="149225"/>
                </a:cubicBezTo>
                <a:cubicBezTo>
                  <a:pt x="250825" y="262467"/>
                  <a:pt x="307446" y="546100"/>
                  <a:pt x="438150" y="679450"/>
                </a:cubicBezTo>
                <a:cubicBezTo>
                  <a:pt x="568854" y="812800"/>
                  <a:pt x="887942" y="913342"/>
                  <a:pt x="962025" y="949325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870075" y="3838575"/>
            <a:ext cx="962025" cy="873125"/>
          </a:xfrm>
          <a:custGeom>
            <a:avLst/>
            <a:gdLst>
              <a:gd name="connsiteX0" fmla="*/ 0 w 962025"/>
              <a:gd name="connsiteY0" fmla="*/ 0 h 873125"/>
              <a:gd name="connsiteX1" fmla="*/ 76200 w 962025"/>
              <a:gd name="connsiteY1" fmla="*/ 168275 h 873125"/>
              <a:gd name="connsiteX2" fmla="*/ 282575 w 962025"/>
              <a:gd name="connsiteY2" fmla="*/ 593725 h 873125"/>
              <a:gd name="connsiteX3" fmla="*/ 962025 w 962025"/>
              <a:gd name="connsiteY3" fmla="*/ 873125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025" h="873125">
                <a:moveTo>
                  <a:pt x="0" y="0"/>
                </a:moveTo>
                <a:cubicBezTo>
                  <a:pt x="14552" y="34660"/>
                  <a:pt x="29104" y="69321"/>
                  <a:pt x="76200" y="168275"/>
                </a:cubicBezTo>
                <a:cubicBezTo>
                  <a:pt x="123296" y="267229"/>
                  <a:pt x="134938" y="476250"/>
                  <a:pt x="282575" y="593725"/>
                </a:cubicBezTo>
                <a:cubicBezTo>
                  <a:pt x="430212" y="711200"/>
                  <a:pt x="849842" y="827617"/>
                  <a:pt x="962025" y="873125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169561" y="2771775"/>
            <a:ext cx="363839" cy="2079625"/>
          </a:xfrm>
          <a:custGeom>
            <a:avLst/>
            <a:gdLst>
              <a:gd name="connsiteX0" fmla="*/ 8239 w 363839"/>
              <a:gd name="connsiteY0" fmla="*/ 0 h 2079625"/>
              <a:gd name="connsiteX1" fmla="*/ 46339 w 363839"/>
              <a:gd name="connsiteY1" fmla="*/ 1504950 h 2079625"/>
              <a:gd name="connsiteX2" fmla="*/ 363839 w 363839"/>
              <a:gd name="connsiteY2" fmla="*/ 2079625 h 207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39" h="2079625">
                <a:moveTo>
                  <a:pt x="8239" y="0"/>
                </a:moveTo>
                <a:cubicBezTo>
                  <a:pt x="-2345" y="579173"/>
                  <a:pt x="-12928" y="1158346"/>
                  <a:pt x="46339" y="1504950"/>
                </a:cubicBezTo>
                <a:cubicBezTo>
                  <a:pt x="105606" y="1851554"/>
                  <a:pt x="363839" y="2079625"/>
                  <a:pt x="363839" y="2079625"/>
                </a:cubicBezTo>
              </a:path>
            </a:pathLst>
          </a:custGeom>
          <a:noFill/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920319" y="4764893"/>
            <a:ext cx="937181" cy="121432"/>
          </a:xfrm>
          <a:custGeom>
            <a:avLst/>
            <a:gdLst>
              <a:gd name="connsiteX0" fmla="*/ 0 w 904875"/>
              <a:gd name="connsiteY0" fmla="*/ 0 h 177800"/>
              <a:gd name="connsiteX1" fmla="*/ 409575 w 904875"/>
              <a:gd name="connsiteY1" fmla="*/ 117475 h 177800"/>
              <a:gd name="connsiteX2" fmla="*/ 904875 w 904875"/>
              <a:gd name="connsiteY2" fmla="*/ 17780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4875" h="177800">
                <a:moveTo>
                  <a:pt x="0" y="0"/>
                </a:moveTo>
                <a:cubicBezTo>
                  <a:pt x="129381" y="43921"/>
                  <a:pt x="258763" y="87842"/>
                  <a:pt x="409575" y="117475"/>
                </a:cubicBezTo>
                <a:cubicBezTo>
                  <a:pt x="560387" y="147108"/>
                  <a:pt x="822854" y="170921"/>
                  <a:pt x="904875" y="177800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1936750" y="5026025"/>
            <a:ext cx="914400" cy="98450"/>
          </a:xfrm>
          <a:custGeom>
            <a:avLst/>
            <a:gdLst>
              <a:gd name="connsiteX0" fmla="*/ 0 w 914400"/>
              <a:gd name="connsiteY0" fmla="*/ 66675 h 98450"/>
              <a:gd name="connsiteX1" fmla="*/ 552450 w 914400"/>
              <a:gd name="connsiteY1" fmla="*/ 95250 h 98450"/>
              <a:gd name="connsiteX2" fmla="*/ 914400 w 914400"/>
              <a:gd name="connsiteY2" fmla="*/ 0 h 9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98450">
                <a:moveTo>
                  <a:pt x="0" y="66675"/>
                </a:moveTo>
                <a:cubicBezTo>
                  <a:pt x="200025" y="86518"/>
                  <a:pt x="400050" y="106362"/>
                  <a:pt x="552450" y="95250"/>
                </a:cubicBezTo>
                <a:cubicBezTo>
                  <a:pt x="704850" y="84138"/>
                  <a:pt x="809625" y="42069"/>
                  <a:pt x="914400" y="0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1043674" y="4781559"/>
            <a:ext cx="254000" cy="161925"/>
          </a:xfrm>
          <a:custGeom>
            <a:avLst/>
            <a:gdLst>
              <a:gd name="connsiteX0" fmla="*/ 0 w 254000"/>
              <a:gd name="connsiteY0" fmla="*/ 161925 h 161925"/>
              <a:gd name="connsiteX1" fmla="*/ 254000 w 254000"/>
              <a:gd name="connsiteY1" fmla="*/ 0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000" h="161925">
                <a:moveTo>
                  <a:pt x="0" y="161925"/>
                </a:moveTo>
                <a:lnTo>
                  <a:pt x="254000" y="0"/>
                </a:ln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1030270" y="4996075"/>
            <a:ext cx="254000" cy="168275"/>
          </a:xfrm>
          <a:custGeom>
            <a:avLst/>
            <a:gdLst>
              <a:gd name="connsiteX0" fmla="*/ 0 w 254000"/>
              <a:gd name="connsiteY0" fmla="*/ 0 h 168275"/>
              <a:gd name="connsiteX1" fmla="*/ 254000 w 254000"/>
              <a:gd name="connsiteY1" fmla="*/ 168275 h 168275"/>
              <a:gd name="connsiteX2" fmla="*/ 254000 w 254000"/>
              <a:gd name="connsiteY2" fmla="*/ 168275 h 16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168275">
                <a:moveTo>
                  <a:pt x="0" y="0"/>
                </a:moveTo>
                <a:lnTo>
                  <a:pt x="254000" y="168275"/>
                </a:lnTo>
                <a:lnTo>
                  <a:pt x="254000" y="168275"/>
                </a:ln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4254500" y="4006850"/>
            <a:ext cx="245492" cy="1828800"/>
          </a:xfrm>
          <a:custGeom>
            <a:avLst/>
            <a:gdLst>
              <a:gd name="connsiteX0" fmla="*/ 234950 w 262538"/>
              <a:gd name="connsiteY0" fmla="*/ 1828800 h 1828800"/>
              <a:gd name="connsiteX1" fmla="*/ 241300 w 262538"/>
              <a:gd name="connsiteY1" fmla="*/ 825500 h 1828800"/>
              <a:gd name="connsiteX2" fmla="*/ 0 w 262538"/>
              <a:gd name="connsiteY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538" h="1828800">
                <a:moveTo>
                  <a:pt x="234950" y="1828800"/>
                </a:moveTo>
                <a:cubicBezTo>
                  <a:pt x="257704" y="1479550"/>
                  <a:pt x="280458" y="1130300"/>
                  <a:pt x="241300" y="825500"/>
                </a:cubicBezTo>
                <a:cubicBezTo>
                  <a:pt x="202142" y="520700"/>
                  <a:pt x="32808" y="136525"/>
                  <a:pt x="0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4565222" y="3498850"/>
            <a:ext cx="413178" cy="2336800"/>
          </a:xfrm>
          <a:custGeom>
            <a:avLst/>
            <a:gdLst>
              <a:gd name="connsiteX0" fmla="*/ 19478 w 413178"/>
              <a:gd name="connsiteY0" fmla="*/ 2324100 h 2324100"/>
              <a:gd name="connsiteX1" fmla="*/ 44878 w 413178"/>
              <a:gd name="connsiteY1" fmla="*/ 977900 h 2324100"/>
              <a:gd name="connsiteX2" fmla="*/ 413178 w 413178"/>
              <a:gd name="connsiteY2" fmla="*/ 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3178" h="2324100">
                <a:moveTo>
                  <a:pt x="19478" y="2324100"/>
                </a:moveTo>
                <a:cubicBezTo>
                  <a:pt x="-631" y="1844675"/>
                  <a:pt x="-20739" y="1365250"/>
                  <a:pt x="44878" y="977900"/>
                </a:cubicBezTo>
                <a:cubicBezTo>
                  <a:pt x="110495" y="590550"/>
                  <a:pt x="353911" y="162983"/>
                  <a:pt x="413178" y="0"/>
                </a:cubicBezTo>
              </a:path>
            </a:pathLst>
          </a:custGeom>
          <a:noFill/>
          <a:ln>
            <a:solidFill>
              <a:srgbClr val="FFC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3416300" y="5187950"/>
            <a:ext cx="4508500" cy="447800"/>
          </a:xfrm>
          <a:custGeom>
            <a:avLst/>
            <a:gdLst>
              <a:gd name="connsiteX0" fmla="*/ 4508500 w 4508500"/>
              <a:gd name="connsiteY0" fmla="*/ 0 h 447800"/>
              <a:gd name="connsiteX1" fmla="*/ 3854450 w 4508500"/>
              <a:gd name="connsiteY1" fmla="*/ 381000 h 447800"/>
              <a:gd name="connsiteX2" fmla="*/ 673100 w 4508500"/>
              <a:gd name="connsiteY2" fmla="*/ 419100 h 447800"/>
              <a:gd name="connsiteX3" fmla="*/ 0 w 4508500"/>
              <a:gd name="connsiteY3" fmla="*/ 76200 h 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8500" h="447800">
                <a:moveTo>
                  <a:pt x="4508500" y="0"/>
                </a:moveTo>
                <a:cubicBezTo>
                  <a:pt x="4501091" y="155575"/>
                  <a:pt x="4493683" y="311150"/>
                  <a:pt x="3854450" y="381000"/>
                </a:cubicBezTo>
                <a:cubicBezTo>
                  <a:pt x="3215217" y="450850"/>
                  <a:pt x="1315508" y="469900"/>
                  <a:pt x="673100" y="419100"/>
                </a:cubicBezTo>
                <a:cubicBezTo>
                  <a:pt x="30692" y="368300"/>
                  <a:pt x="111125" y="128058"/>
                  <a:pt x="0" y="7620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6010276" y="1890713"/>
            <a:ext cx="413371" cy="45719"/>
          </a:xfrm>
          <a:custGeom>
            <a:avLst/>
            <a:gdLst>
              <a:gd name="connsiteX0" fmla="*/ 0 w 247650"/>
              <a:gd name="connsiteY0" fmla="*/ 0 h 33337"/>
              <a:gd name="connsiteX1" fmla="*/ 247650 w 247650"/>
              <a:gd name="connsiteY1" fmla="*/ 33337 h 3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650" h="33337">
                <a:moveTo>
                  <a:pt x="0" y="0"/>
                </a:moveTo>
                <a:lnTo>
                  <a:pt x="247650" y="33337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6779996" y="1766888"/>
            <a:ext cx="454241" cy="123825"/>
          </a:xfrm>
          <a:custGeom>
            <a:avLst/>
            <a:gdLst>
              <a:gd name="connsiteX0" fmla="*/ 0 w 590550"/>
              <a:gd name="connsiteY0" fmla="*/ 142875 h 142875"/>
              <a:gd name="connsiteX1" fmla="*/ 342900 w 590550"/>
              <a:gd name="connsiteY1" fmla="*/ 109537 h 142875"/>
              <a:gd name="connsiteX2" fmla="*/ 590550 w 590550"/>
              <a:gd name="connsiteY2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0550" h="142875">
                <a:moveTo>
                  <a:pt x="0" y="142875"/>
                </a:moveTo>
                <a:cubicBezTo>
                  <a:pt x="122237" y="138112"/>
                  <a:pt x="244475" y="133349"/>
                  <a:pt x="342900" y="109537"/>
                </a:cubicBezTo>
                <a:cubicBezTo>
                  <a:pt x="441325" y="85724"/>
                  <a:pt x="515937" y="42862"/>
                  <a:pt x="590550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8491538" y="2343150"/>
            <a:ext cx="358433" cy="1019175"/>
          </a:xfrm>
          <a:custGeom>
            <a:avLst/>
            <a:gdLst>
              <a:gd name="connsiteX0" fmla="*/ 14287 w 358433"/>
              <a:gd name="connsiteY0" fmla="*/ 0 h 1019175"/>
              <a:gd name="connsiteX1" fmla="*/ 314325 w 358433"/>
              <a:gd name="connsiteY1" fmla="*/ 190500 h 1019175"/>
              <a:gd name="connsiteX2" fmla="*/ 323850 w 358433"/>
              <a:gd name="connsiteY2" fmla="*/ 857250 h 1019175"/>
              <a:gd name="connsiteX3" fmla="*/ 0 w 358433"/>
              <a:gd name="connsiteY3" fmla="*/ 1019175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433" h="1019175">
                <a:moveTo>
                  <a:pt x="14287" y="0"/>
                </a:moveTo>
                <a:cubicBezTo>
                  <a:pt x="138509" y="23812"/>
                  <a:pt x="262731" y="47625"/>
                  <a:pt x="314325" y="190500"/>
                </a:cubicBezTo>
                <a:cubicBezTo>
                  <a:pt x="365919" y="333375"/>
                  <a:pt x="376237" y="719138"/>
                  <a:pt x="323850" y="857250"/>
                </a:cubicBezTo>
                <a:cubicBezTo>
                  <a:pt x="271463" y="995362"/>
                  <a:pt x="0" y="1019175"/>
                  <a:pt x="0" y="101917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6964531" y="3905250"/>
            <a:ext cx="326857" cy="981075"/>
          </a:xfrm>
          <a:custGeom>
            <a:avLst/>
            <a:gdLst>
              <a:gd name="connsiteX0" fmla="*/ 264944 w 326857"/>
              <a:gd name="connsiteY0" fmla="*/ 0 h 981075"/>
              <a:gd name="connsiteX1" fmla="*/ 50632 w 326857"/>
              <a:gd name="connsiteY1" fmla="*/ 147638 h 981075"/>
              <a:gd name="connsiteX2" fmla="*/ 22057 w 326857"/>
              <a:gd name="connsiteY2" fmla="*/ 581025 h 981075"/>
              <a:gd name="connsiteX3" fmla="*/ 326857 w 326857"/>
              <a:gd name="connsiteY3" fmla="*/ 981075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857" h="981075">
                <a:moveTo>
                  <a:pt x="264944" y="0"/>
                </a:moveTo>
                <a:cubicBezTo>
                  <a:pt x="178028" y="25400"/>
                  <a:pt x="91113" y="50801"/>
                  <a:pt x="50632" y="147638"/>
                </a:cubicBezTo>
                <a:cubicBezTo>
                  <a:pt x="10151" y="244475"/>
                  <a:pt x="-23981" y="442119"/>
                  <a:pt x="22057" y="581025"/>
                </a:cubicBezTo>
                <a:cubicBezTo>
                  <a:pt x="68094" y="719931"/>
                  <a:pt x="275263" y="915194"/>
                  <a:pt x="326857" y="98107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6296025" y="4619625"/>
            <a:ext cx="1000125" cy="366713"/>
          </a:xfrm>
          <a:custGeom>
            <a:avLst/>
            <a:gdLst>
              <a:gd name="connsiteX0" fmla="*/ 0 w 1000125"/>
              <a:gd name="connsiteY0" fmla="*/ 0 h 366713"/>
              <a:gd name="connsiteX1" fmla="*/ 385763 w 1000125"/>
              <a:gd name="connsiteY1" fmla="*/ 280988 h 366713"/>
              <a:gd name="connsiteX2" fmla="*/ 1000125 w 1000125"/>
              <a:gd name="connsiteY2" fmla="*/ 366713 h 36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125" h="366713">
                <a:moveTo>
                  <a:pt x="0" y="0"/>
                </a:moveTo>
                <a:cubicBezTo>
                  <a:pt x="109538" y="109934"/>
                  <a:pt x="219076" y="219869"/>
                  <a:pt x="385763" y="280988"/>
                </a:cubicBezTo>
                <a:cubicBezTo>
                  <a:pt x="552451" y="342107"/>
                  <a:pt x="914400" y="358776"/>
                  <a:pt x="1000125" y="366713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6286500" y="4955692"/>
            <a:ext cx="890588" cy="159233"/>
          </a:xfrm>
          <a:custGeom>
            <a:avLst/>
            <a:gdLst>
              <a:gd name="connsiteX0" fmla="*/ 0 w 890588"/>
              <a:gd name="connsiteY0" fmla="*/ 159233 h 159233"/>
              <a:gd name="connsiteX1" fmla="*/ 390525 w 890588"/>
              <a:gd name="connsiteY1" fmla="*/ 6833 h 159233"/>
              <a:gd name="connsiteX2" fmla="*/ 890588 w 890588"/>
              <a:gd name="connsiteY2" fmla="*/ 25883 h 159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0588" h="159233">
                <a:moveTo>
                  <a:pt x="0" y="159233"/>
                </a:moveTo>
                <a:cubicBezTo>
                  <a:pt x="121047" y="94145"/>
                  <a:pt x="242094" y="29058"/>
                  <a:pt x="390525" y="6833"/>
                </a:cubicBezTo>
                <a:cubicBezTo>
                  <a:pt x="538956" y="-15392"/>
                  <a:pt x="807244" y="23502"/>
                  <a:pt x="890588" y="25883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2597670" y="2081213"/>
            <a:ext cx="831330" cy="1285875"/>
          </a:xfrm>
          <a:custGeom>
            <a:avLst/>
            <a:gdLst>
              <a:gd name="connsiteX0" fmla="*/ 240780 w 831330"/>
              <a:gd name="connsiteY0" fmla="*/ 1285875 h 1285875"/>
              <a:gd name="connsiteX1" fmla="*/ 2655 w 831330"/>
              <a:gd name="connsiteY1" fmla="*/ 962025 h 1285875"/>
              <a:gd name="connsiteX2" fmla="*/ 378893 w 831330"/>
              <a:gd name="connsiteY2" fmla="*/ 366712 h 1285875"/>
              <a:gd name="connsiteX3" fmla="*/ 831330 w 831330"/>
              <a:gd name="connsiteY3" fmla="*/ 0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1330" h="1285875">
                <a:moveTo>
                  <a:pt x="240780" y="1285875"/>
                </a:moveTo>
                <a:cubicBezTo>
                  <a:pt x="110208" y="1200547"/>
                  <a:pt x="-20364" y="1115219"/>
                  <a:pt x="2655" y="962025"/>
                </a:cubicBezTo>
                <a:cubicBezTo>
                  <a:pt x="25674" y="808831"/>
                  <a:pt x="240780" y="527050"/>
                  <a:pt x="378893" y="366712"/>
                </a:cubicBezTo>
                <a:cubicBezTo>
                  <a:pt x="517006" y="206374"/>
                  <a:pt x="753543" y="62706"/>
                  <a:pt x="831330" y="0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3467100" y="2076450"/>
            <a:ext cx="1524000" cy="1271588"/>
          </a:xfrm>
          <a:custGeom>
            <a:avLst/>
            <a:gdLst>
              <a:gd name="connsiteX0" fmla="*/ 1524000 w 1524000"/>
              <a:gd name="connsiteY0" fmla="*/ 1271588 h 1271588"/>
              <a:gd name="connsiteX1" fmla="*/ 576263 w 1524000"/>
              <a:gd name="connsiteY1" fmla="*/ 923925 h 1271588"/>
              <a:gd name="connsiteX2" fmla="*/ 0 w 1524000"/>
              <a:gd name="connsiteY2" fmla="*/ 0 h 127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1271588">
                <a:moveTo>
                  <a:pt x="1524000" y="1271588"/>
                </a:moveTo>
                <a:cubicBezTo>
                  <a:pt x="1177131" y="1203722"/>
                  <a:pt x="830263" y="1135856"/>
                  <a:pt x="576263" y="923925"/>
                </a:cubicBezTo>
                <a:cubicBezTo>
                  <a:pt x="322263" y="711994"/>
                  <a:pt x="94456" y="155575"/>
                  <a:pt x="0" y="0"/>
                </a:cubicBez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3975795" y="2076450"/>
            <a:ext cx="1005780" cy="1204913"/>
          </a:xfrm>
          <a:custGeom>
            <a:avLst/>
            <a:gdLst>
              <a:gd name="connsiteX0" fmla="*/ 53280 w 1005780"/>
              <a:gd name="connsiteY0" fmla="*/ 0 h 1204913"/>
              <a:gd name="connsiteX1" fmla="*/ 105668 w 1005780"/>
              <a:gd name="connsiteY1" fmla="*/ 500063 h 1204913"/>
              <a:gd name="connsiteX2" fmla="*/ 1005780 w 1005780"/>
              <a:gd name="connsiteY2" fmla="*/ 1204913 h 120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5780" h="1204913">
                <a:moveTo>
                  <a:pt x="53280" y="0"/>
                </a:moveTo>
                <a:cubicBezTo>
                  <a:pt x="99" y="149622"/>
                  <a:pt x="-53082" y="299244"/>
                  <a:pt x="105668" y="500063"/>
                </a:cubicBezTo>
                <a:cubicBezTo>
                  <a:pt x="264418" y="700882"/>
                  <a:pt x="854968" y="1090613"/>
                  <a:pt x="1005780" y="1204913"/>
                </a:cubicBezTo>
              </a:path>
            </a:pathLst>
          </a:custGeom>
          <a:noFill/>
          <a:ln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4252913" y="2076450"/>
            <a:ext cx="909637" cy="1762125"/>
          </a:xfrm>
          <a:custGeom>
            <a:avLst/>
            <a:gdLst>
              <a:gd name="connsiteX0" fmla="*/ 909637 w 909637"/>
              <a:gd name="connsiteY0" fmla="*/ 0 h 1762125"/>
              <a:gd name="connsiteX1" fmla="*/ 604837 w 909637"/>
              <a:gd name="connsiteY1" fmla="*/ 904875 h 1762125"/>
              <a:gd name="connsiteX2" fmla="*/ 0 w 909637"/>
              <a:gd name="connsiteY2" fmla="*/ 1762125 h 176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9637" h="1762125">
                <a:moveTo>
                  <a:pt x="909637" y="0"/>
                </a:moveTo>
                <a:cubicBezTo>
                  <a:pt x="833040" y="305594"/>
                  <a:pt x="756443" y="611188"/>
                  <a:pt x="604837" y="904875"/>
                </a:cubicBezTo>
                <a:cubicBezTo>
                  <a:pt x="453231" y="1198563"/>
                  <a:pt x="101600" y="1618456"/>
                  <a:pt x="0" y="1762125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4267200" y="2076450"/>
            <a:ext cx="1541986" cy="1338263"/>
          </a:xfrm>
          <a:custGeom>
            <a:avLst/>
            <a:gdLst>
              <a:gd name="connsiteX0" fmla="*/ 1509713 w 1541986"/>
              <a:gd name="connsiteY0" fmla="*/ 0 h 1338263"/>
              <a:gd name="connsiteX1" fmla="*/ 1343025 w 1541986"/>
              <a:gd name="connsiteY1" fmla="*/ 509588 h 1338263"/>
              <a:gd name="connsiteX2" fmla="*/ 0 w 1541986"/>
              <a:gd name="connsiteY2" fmla="*/ 1338263 h 133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1986" h="1338263">
                <a:moveTo>
                  <a:pt x="1509713" y="0"/>
                </a:moveTo>
                <a:cubicBezTo>
                  <a:pt x="1552178" y="143272"/>
                  <a:pt x="1594644" y="286544"/>
                  <a:pt x="1343025" y="509588"/>
                </a:cubicBezTo>
                <a:cubicBezTo>
                  <a:pt x="1091406" y="732632"/>
                  <a:pt x="545703" y="1035447"/>
                  <a:pt x="0" y="1338263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4706913" y="2982150"/>
            <a:ext cx="305947" cy="1647776"/>
          </a:xfrm>
          <a:custGeom>
            <a:avLst/>
            <a:gdLst>
              <a:gd name="connsiteX0" fmla="*/ 402674 w 402674"/>
              <a:gd name="connsiteY0" fmla="*/ 1814513 h 1814513"/>
              <a:gd name="connsiteX1" fmla="*/ 21674 w 402674"/>
              <a:gd name="connsiteY1" fmla="*/ 1271588 h 1814513"/>
              <a:gd name="connsiteX2" fmla="*/ 83586 w 402674"/>
              <a:gd name="connsiteY2" fmla="*/ 366713 h 1814513"/>
              <a:gd name="connsiteX3" fmla="*/ 388386 w 402674"/>
              <a:gd name="connsiteY3" fmla="*/ 0 h 181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674" h="1814513">
                <a:moveTo>
                  <a:pt x="402674" y="1814513"/>
                </a:moveTo>
                <a:cubicBezTo>
                  <a:pt x="238764" y="1663700"/>
                  <a:pt x="74855" y="1512888"/>
                  <a:pt x="21674" y="1271588"/>
                </a:cubicBezTo>
                <a:cubicBezTo>
                  <a:pt x="-31507" y="1030288"/>
                  <a:pt x="22467" y="578644"/>
                  <a:pt x="83586" y="366713"/>
                </a:cubicBezTo>
                <a:cubicBezTo>
                  <a:pt x="144705" y="154782"/>
                  <a:pt x="266545" y="77391"/>
                  <a:pt x="388386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4157663" y="2095500"/>
            <a:ext cx="543098" cy="1114425"/>
          </a:xfrm>
          <a:custGeom>
            <a:avLst/>
            <a:gdLst>
              <a:gd name="connsiteX0" fmla="*/ 452437 w 543098"/>
              <a:gd name="connsiteY0" fmla="*/ 0 h 1114425"/>
              <a:gd name="connsiteX1" fmla="*/ 509587 w 543098"/>
              <a:gd name="connsiteY1" fmla="*/ 700088 h 1114425"/>
              <a:gd name="connsiteX2" fmla="*/ 0 w 543098"/>
              <a:gd name="connsiteY2" fmla="*/ 1114425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098" h="1114425">
                <a:moveTo>
                  <a:pt x="452437" y="0"/>
                </a:moveTo>
                <a:cubicBezTo>
                  <a:pt x="518715" y="257175"/>
                  <a:pt x="584993" y="514351"/>
                  <a:pt x="509587" y="700088"/>
                </a:cubicBezTo>
                <a:cubicBezTo>
                  <a:pt x="434181" y="885826"/>
                  <a:pt x="217090" y="1000125"/>
                  <a:pt x="0" y="1114425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8028384" y="1747838"/>
            <a:ext cx="477009" cy="309562"/>
          </a:xfrm>
          <a:custGeom>
            <a:avLst/>
            <a:gdLst>
              <a:gd name="connsiteX0" fmla="*/ 0 w 637743"/>
              <a:gd name="connsiteY0" fmla="*/ 0 h 309562"/>
              <a:gd name="connsiteX1" fmla="*/ 538163 w 637743"/>
              <a:gd name="connsiteY1" fmla="*/ 61912 h 309562"/>
              <a:gd name="connsiteX2" fmla="*/ 633413 w 637743"/>
              <a:gd name="connsiteY2" fmla="*/ 247650 h 309562"/>
              <a:gd name="connsiteX3" fmla="*/ 476250 w 637743"/>
              <a:gd name="connsiteY3" fmla="*/ 309562 h 30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743" h="309562">
                <a:moveTo>
                  <a:pt x="0" y="0"/>
                </a:moveTo>
                <a:cubicBezTo>
                  <a:pt x="216297" y="10318"/>
                  <a:pt x="432594" y="20637"/>
                  <a:pt x="538163" y="61912"/>
                </a:cubicBezTo>
                <a:cubicBezTo>
                  <a:pt x="643732" y="103187"/>
                  <a:pt x="643732" y="206375"/>
                  <a:pt x="633413" y="247650"/>
                </a:cubicBezTo>
                <a:cubicBezTo>
                  <a:pt x="623094" y="288925"/>
                  <a:pt x="549672" y="299243"/>
                  <a:pt x="476250" y="309562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7234238" y="2071688"/>
            <a:ext cx="480620" cy="290512"/>
          </a:xfrm>
          <a:custGeom>
            <a:avLst/>
            <a:gdLst>
              <a:gd name="connsiteX0" fmla="*/ 218042 w 699054"/>
              <a:gd name="connsiteY0" fmla="*/ 0 h 290512"/>
              <a:gd name="connsiteX1" fmla="*/ 51354 w 699054"/>
              <a:gd name="connsiteY1" fmla="*/ 80962 h 290512"/>
              <a:gd name="connsiteX2" fmla="*/ 56117 w 699054"/>
              <a:gd name="connsiteY2" fmla="*/ 252412 h 290512"/>
              <a:gd name="connsiteX3" fmla="*/ 699054 w 699054"/>
              <a:gd name="connsiteY3" fmla="*/ 290512 h 2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054" h="290512">
                <a:moveTo>
                  <a:pt x="218042" y="0"/>
                </a:moveTo>
                <a:cubicBezTo>
                  <a:pt x="148191" y="19446"/>
                  <a:pt x="78341" y="38893"/>
                  <a:pt x="51354" y="80962"/>
                </a:cubicBezTo>
                <a:cubicBezTo>
                  <a:pt x="24367" y="123031"/>
                  <a:pt x="-51833" y="217487"/>
                  <a:pt x="56117" y="252412"/>
                </a:cubicBezTo>
                <a:cubicBezTo>
                  <a:pt x="164067" y="287337"/>
                  <a:pt x="431560" y="288924"/>
                  <a:pt x="699054" y="290512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7220887" y="3351643"/>
            <a:ext cx="254569" cy="322890"/>
          </a:xfrm>
          <a:custGeom>
            <a:avLst/>
            <a:gdLst>
              <a:gd name="connsiteX0" fmla="*/ 167000 w 224150"/>
              <a:gd name="connsiteY0" fmla="*/ 0 h 316970"/>
              <a:gd name="connsiteX1" fmla="*/ 5075 w 224150"/>
              <a:gd name="connsiteY1" fmla="*/ 123825 h 316970"/>
              <a:gd name="connsiteX2" fmla="*/ 57463 w 224150"/>
              <a:gd name="connsiteY2" fmla="*/ 290512 h 316970"/>
              <a:gd name="connsiteX3" fmla="*/ 224150 w 224150"/>
              <a:gd name="connsiteY3" fmla="*/ 314325 h 31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150" h="316970">
                <a:moveTo>
                  <a:pt x="167000" y="0"/>
                </a:moveTo>
                <a:cubicBezTo>
                  <a:pt x="95165" y="37703"/>
                  <a:pt x="23331" y="75406"/>
                  <a:pt x="5075" y="123825"/>
                </a:cubicBezTo>
                <a:cubicBezTo>
                  <a:pt x="-13181" y="172244"/>
                  <a:pt x="20951" y="258762"/>
                  <a:pt x="57463" y="290512"/>
                </a:cubicBezTo>
                <a:cubicBezTo>
                  <a:pt x="93975" y="322262"/>
                  <a:pt x="159062" y="318293"/>
                  <a:pt x="224150" y="31432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8308034" y="3636911"/>
            <a:ext cx="213260" cy="294831"/>
          </a:xfrm>
          <a:custGeom>
            <a:avLst/>
            <a:gdLst>
              <a:gd name="connsiteX0" fmla="*/ 23812 w 248831"/>
              <a:gd name="connsiteY0" fmla="*/ 1639 h 294831"/>
              <a:gd name="connsiteX1" fmla="*/ 214312 w 248831"/>
              <a:gd name="connsiteY1" fmla="*/ 39739 h 294831"/>
              <a:gd name="connsiteX2" fmla="*/ 228600 w 248831"/>
              <a:gd name="connsiteY2" fmla="*/ 268339 h 294831"/>
              <a:gd name="connsiteX3" fmla="*/ 0 w 248831"/>
              <a:gd name="connsiteY3" fmla="*/ 287389 h 29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831" h="294831">
                <a:moveTo>
                  <a:pt x="23812" y="1639"/>
                </a:moveTo>
                <a:cubicBezTo>
                  <a:pt x="101996" y="-1536"/>
                  <a:pt x="180181" y="-4711"/>
                  <a:pt x="214312" y="39739"/>
                </a:cubicBezTo>
                <a:cubicBezTo>
                  <a:pt x="248443" y="84189"/>
                  <a:pt x="264319" y="227064"/>
                  <a:pt x="228600" y="268339"/>
                </a:cubicBezTo>
                <a:cubicBezTo>
                  <a:pt x="192881" y="309614"/>
                  <a:pt x="15875" y="291358"/>
                  <a:pt x="0" y="287389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 82"/>
          <p:cNvSpPr/>
          <p:nvPr/>
        </p:nvSpPr>
        <p:spPr>
          <a:xfrm>
            <a:off x="1920319" y="5112583"/>
            <a:ext cx="3155951" cy="417198"/>
          </a:xfrm>
          <a:custGeom>
            <a:avLst/>
            <a:gdLst>
              <a:gd name="connsiteX0" fmla="*/ 0 w 3209827"/>
              <a:gd name="connsiteY0" fmla="*/ 92912 h 558695"/>
              <a:gd name="connsiteX1" fmla="*/ 711724 w 3209827"/>
              <a:gd name="connsiteY1" fmla="*/ 521832 h 558695"/>
              <a:gd name="connsiteX2" fmla="*/ 2342561 w 3209827"/>
              <a:gd name="connsiteY2" fmla="*/ 484125 h 558695"/>
              <a:gd name="connsiteX3" fmla="*/ 2950590 w 3209827"/>
              <a:gd name="connsiteY3" fmla="*/ 64632 h 558695"/>
              <a:gd name="connsiteX4" fmla="*/ 3209827 w 3209827"/>
              <a:gd name="connsiteY4" fmla="*/ 8071 h 55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9827" h="558695">
                <a:moveTo>
                  <a:pt x="0" y="92912"/>
                </a:moveTo>
                <a:cubicBezTo>
                  <a:pt x="160648" y="274771"/>
                  <a:pt x="321297" y="456630"/>
                  <a:pt x="711724" y="521832"/>
                </a:cubicBezTo>
                <a:cubicBezTo>
                  <a:pt x="1102151" y="587034"/>
                  <a:pt x="1969417" y="560325"/>
                  <a:pt x="2342561" y="484125"/>
                </a:cubicBezTo>
                <a:cubicBezTo>
                  <a:pt x="2715705" y="407925"/>
                  <a:pt x="2806046" y="143974"/>
                  <a:pt x="2950590" y="64632"/>
                </a:cubicBezTo>
                <a:cubicBezTo>
                  <a:pt x="3095134" y="-14710"/>
                  <a:pt x="3152480" y="-3320"/>
                  <a:pt x="3209827" y="8071"/>
                </a:cubicBezTo>
              </a:path>
            </a:pathLst>
          </a:custGeom>
          <a:noFill/>
          <a:ln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56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500"/>
                            </p:stCondLst>
                            <p:childTnLst>
                              <p:par>
                                <p:cTn id="3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7" grpId="0" animBg="1"/>
      <p:bldP spid="40" grpId="0" animBg="1"/>
      <p:bldP spid="41" grpId="0" animBg="1"/>
      <p:bldP spid="43" grpId="0" animBg="1"/>
      <p:bldP spid="4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19" grpId="0" animBg="1"/>
      <p:bldP spid="22" grpId="0" animBg="1"/>
      <p:bldP spid="11" grpId="0" animBg="1"/>
      <p:bldP spid="12" grpId="0" animBg="1"/>
      <p:bldP spid="26" grpId="0" animBg="1"/>
      <p:bldP spid="28" grpId="0" animBg="1"/>
      <p:bldP spid="29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4" grpId="0" animBg="1"/>
      <p:bldP spid="46" grpId="0" animBg="1"/>
      <p:bldP spid="48" grpId="0" animBg="1"/>
      <p:bldP spid="50" grpId="0" animBg="1"/>
      <p:bldP spid="30" grpId="0" animBg="1"/>
      <p:bldP spid="31" grpId="0" animBg="1"/>
      <p:bldP spid="33" grpId="0" animBg="1"/>
      <p:bldP spid="34" grpId="0" animBg="1"/>
      <p:bldP spid="83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11047</TotalTime>
  <Words>1436</Words>
  <Application>Microsoft Office PowerPoint</Application>
  <PresentationFormat>全屏显示(4:3)</PresentationFormat>
  <Paragraphs>378</Paragraphs>
  <Slides>37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楷体</vt:lpstr>
      <vt:lpstr>宋体</vt:lpstr>
      <vt:lpstr>微软雅黑</vt:lpstr>
      <vt:lpstr>微软雅黑 Light</vt:lpstr>
      <vt:lpstr>Arial</vt:lpstr>
      <vt:lpstr>Calibri</vt:lpstr>
      <vt:lpstr>Cambria Math</vt:lpstr>
      <vt:lpstr>Helvetica</vt:lpstr>
      <vt:lpstr>Times New Roman</vt:lpstr>
      <vt:lpstr>Office 主题</vt:lpstr>
      <vt:lpstr>电影推荐系统设计</vt:lpstr>
      <vt:lpstr>主要内容</vt:lpstr>
      <vt:lpstr>项目框架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数据源解析</vt:lpstr>
      <vt:lpstr>电影信息</vt:lpstr>
      <vt:lpstr>用户评分信息</vt:lpstr>
      <vt:lpstr>电影标签信息</vt:lpstr>
      <vt:lpstr>PowerPoint 演示文稿</vt:lpstr>
      <vt:lpstr>统计推荐模块</vt:lpstr>
      <vt:lpstr>PowerPoint 演示文稿</vt:lpstr>
      <vt:lpstr>统计推荐模块</vt:lpstr>
      <vt:lpstr>历史热门电影统计</vt:lpstr>
      <vt:lpstr>近期热门电影统计</vt:lpstr>
      <vt:lpstr>电影平均评分统计</vt:lpstr>
      <vt:lpstr>各类别 Top10 评分电影统计</vt:lpstr>
      <vt:lpstr>离线推荐模块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实时推荐模块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5_电影推荐系统设计</dc:title>
  <dc:creator>wushengran</dc:creator>
  <cp:lastModifiedBy>yuanzuo</cp:lastModifiedBy>
  <cp:revision>162</cp:revision>
  <dcterms:created xsi:type="dcterms:W3CDTF">2017-11-14T06:09:04Z</dcterms:created>
  <dcterms:modified xsi:type="dcterms:W3CDTF">2019-03-06T01:21:28Z</dcterms:modified>
</cp:coreProperties>
</file>